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21"/>
  </p:notesMasterIdLst>
  <p:handoutMasterIdLst>
    <p:handoutMasterId r:id="rId22"/>
  </p:handoutMasterIdLst>
  <p:sldIdLst>
    <p:sldId id="353" r:id="rId2"/>
    <p:sldId id="354" r:id="rId3"/>
    <p:sldId id="356" r:id="rId4"/>
    <p:sldId id="355" r:id="rId5"/>
    <p:sldId id="357" r:id="rId6"/>
    <p:sldId id="358" r:id="rId7"/>
    <p:sldId id="359" r:id="rId8"/>
    <p:sldId id="360" r:id="rId9"/>
    <p:sldId id="362" r:id="rId10"/>
    <p:sldId id="361" r:id="rId11"/>
    <p:sldId id="363" r:id="rId12"/>
    <p:sldId id="364" r:id="rId13"/>
    <p:sldId id="365" r:id="rId14"/>
    <p:sldId id="366" r:id="rId15"/>
    <p:sldId id="367" r:id="rId16"/>
    <p:sldId id="368" r:id="rId17"/>
    <p:sldId id="369" r:id="rId18"/>
    <p:sldId id="370" r:id="rId19"/>
    <p:sldId id="371" r:id="rId20"/>
  </p:sldIdLst>
  <p:sldSz cx="9144000" cy="6858000" type="screen4x3"/>
  <p:notesSz cx="9874250" cy="6797675"/>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CC6600"/>
    <a:srgbClr val="66FF33"/>
    <a:srgbClr val="EBEBFF"/>
    <a:srgbClr val="E7E7FF"/>
    <a:srgbClr val="E1E1FF"/>
    <a:srgbClr val="CCCCFF"/>
    <a:srgbClr val="000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淺色樣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79859" autoAdjust="0"/>
  </p:normalViewPr>
  <p:slideViewPr>
    <p:cSldViewPr>
      <p:cViewPr varScale="1">
        <p:scale>
          <a:sx n="87" d="100"/>
          <a:sy n="87" d="100"/>
        </p:scale>
        <p:origin x="522" y="84"/>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440" y="-96"/>
      </p:cViewPr>
      <p:guideLst>
        <p:guide orient="horz" pos="2141"/>
        <p:guide pos="311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102403" name="Rectangle 3"/>
          <p:cNvSpPr>
            <a:spLocks noGrp="1" noChangeArrowheads="1"/>
          </p:cNvSpPr>
          <p:nvPr>
            <p:ph type="dt" sz="quarter"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D9100C9D-5435-413A-BF52-2B15EB002061}" type="datetime1">
              <a:rPr lang="zh-TW" altLang="en-US"/>
              <a:pPr>
                <a:defRPr/>
              </a:pPr>
              <a:t>2016/12/7</a:t>
            </a:fld>
            <a:endParaRPr lang="en-US" altLang="zh-TW"/>
          </a:p>
        </p:txBody>
      </p:sp>
      <p:sp>
        <p:nvSpPr>
          <p:cNvPr id="102404" name="Rectangle 4"/>
          <p:cNvSpPr>
            <a:spLocks noGrp="1" noChangeArrowheads="1"/>
          </p:cNvSpPr>
          <p:nvPr>
            <p:ph type="ftr" sz="quarter" idx="2"/>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102405" name="Rectangle 5"/>
          <p:cNvSpPr>
            <a:spLocks noGrp="1" noChangeArrowheads="1"/>
          </p:cNvSpPr>
          <p:nvPr>
            <p:ph type="sldNum" sz="quarter" idx="3"/>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DE170E82-7C65-4478-A546-7809429790DF}" type="slidenum">
              <a:rPr lang="en-US" altLang="zh-TW"/>
              <a:pPr>
                <a:defRPr/>
              </a:pPr>
              <a:t>‹#›</a:t>
            </a:fld>
            <a:endParaRPr lang="en-US" altLang="zh-TW"/>
          </a:p>
        </p:txBody>
      </p:sp>
    </p:spTree>
    <p:extLst>
      <p:ext uri="{BB962C8B-B14F-4D97-AF65-F5344CB8AC3E}">
        <p14:creationId xmlns:p14="http://schemas.microsoft.com/office/powerpoint/2010/main" val="2697114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83971" name="Rectangle 3"/>
          <p:cNvSpPr>
            <a:spLocks noGrp="1" noChangeArrowheads="1"/>
          </p:cNvSpPr>
          <p:nvPr>
            <p:ph type="dt"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E80364E5-E223-41E7-8F7B-C58689653AC1}" type="datetime1">
              <a:rPr lang="zh-TW" altLang="en-US"/>
              <a:pPr>
                <a:defRPr/>
              </a:pPr>
              <a:t>2016/12/7</a:t>
            </a:fld>
            <a:endParaRPr lang="en-US" altLang="zh-TW"/>
          </a:p>
        </p:txBody>
      </p:sp>
      <p:sp>
        <p:nvSpPr>
          <p:cNvPr id="46084" name="Rectangle 4"/>
          <p:cNvSpPr>
            <a:spLocks noGrp="1" noRot="1" noChangeAspect="1" noChangeArrowheads="1" noTextEdit="1"/>
          </p:cNvSpPr>
          <p:nvPr>
            <p:ph type="sldImg" idx="2"/>
          </p:nvPr>
        </p:nvSpPr>
        <p:spPr bwMode="auto">
          <a:xfrm>
            <a:off x="3238500"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83974"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83975" name="Rectangle 7"/>
          <p:cNvSpPr>
            <a:spLocks noGrp="1" noChangeArrowheads="1"/>
          </p:cNvSpPr>
          <p:nvPr>
            <p:ph type="sldNum" sz="quarter" idx="5"/>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B67C58D4-8247-4CDB-B8D8-366157AD7CF1}" type="slidenum">
              <a:rPr lang="en-US" altLang="zh-TW"/>
              <a:pPr>
                <a:defRPr/>
              </a:pPr>
              <a:t>‹#›</a:t>
            </a:fld>
            <a:endParaRPr lang="en-US" altLang="zh-TW"/>
          </a:p>
        </p:txBody>
      </p:sp>
    </p:spTree>
    <p:extLst>
      <p:ext uri="{BB962C8B-B14F-4D97-AF65-F5344CB8AC3E}">
        <p14:creationId xmlns:p14="http://schemas.microsoft.com/office/powerpoint/2010/main" val="334454648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9F011DFF-4CF2-4B16-A707-64B28036040A}" type="slidenum">
              <a:rPr lang="en-US" altLang="zh-TW" smtClean="0"/>
              <a:pPr eaLnBrk="1" hangingPunct="1"/>
              <a:t>1</a:t>
            </a:fld>
            <a:endParaRPr lang="en-US" altLang="zh-TW"/>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49D338C6-14FA-48CC-A73D-B1557EEBA41C}" type="datetime1">
              <a:rPr lang="zh-TW" altLang="en-US" smtClean="0"/>
              <a:pPr eaLnBrk="1" hangingPunct="1"/>
              <a:t>2016/12/7</a:t>
            </a:fld>
            <a:endParaRPr lang="en-US" altLang="zh-TW"/>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lang="en-US" altLang="zh-TW"/>
              <a:t>CSIE CIAL Lab</a:t>
            </a:r>
          </a:p>
        </p:txBody>
      </p:sp>
      <p:sp>
        <p:nvSpPr>
          <p:cNvPr id="47109" name="Rectangle 7"/>
          <p:cNvSpPr txBox="1">
            <a:spLocks noGrp="1" noChangeArrowheads="1"/>
          </p:cNvSpPr>
          <p:nvPr/>
        </p:nvSpPr>
        <p:spPr bwMode="auto">
          <a:xfrm>
            <a:off x="5591175" y="6456363"/>
            <a:ext cx="42814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r" eaLnBrk="1" hangingPunct="1"/>
            <a:fld id="{B507DD77-2F27-408A-A247-AD7484650273}" type="slidenum">
              <a:rPr lang="en-US" altLang="zh-TW" sz="1200"/>
              <a:pPr algn="r" eaLnBrk="1" hangingPunct="1"/>
              <a:t>1</a:t>
            </a:fld>
            <a:endParaRPr lang="en-US" altLang="zh-TW" sz="1200"/>
          </a:p>
        </p:txBody>
      </p:sp>
      <p:sp>
        <p:nvSpPr>
          <p:cNvPr id="47110" name="Rectangle 2"/>
          <p:cNvSpPr>
            <a:spLocks noGrp="1" noRot="1" noChangeAspect="1" noChangeArrowheads="1" noTextEdit="1"/>
          </p:cNvSpPr>
          <p:nvPr>
            <p:ph type="sldImg"/>
          </p:nvPr>
        </p:nvSpPr>
        <p:spPr>
          <a:xfrm>
            <a:off x="3213100" y="508000"/>
            <a:ext cx="3397250" cy="2549525"/>
          </a:xfrm>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TW" dirty="0" err="1" smtClean="0">
                <a:ea typeface="新細明體" charset="-120"/>
              </a:rPr>
              <a:t>Miultiple</a:t>
            </a:r>
            <a:r>
              <a:rPr lang="en-US" altLang="zh-TW" baseline="0" dirty="0" smtClean="0">
                <a:ea typeface="新細明體" charset="-120"/>
              </a:rPr>
              <a:t> controller </a:t>
            </a:r>
            <a:r>
              <a:rPr lang="zh-TW" altLang="en-US" baseline="0" dirty="0" smtClean="0">
                <a:ea typeface="新細明體" charset="-120"/>
              </a:rPr>
              <a:t>的 </a:t>
            </a:r>
            <a:r>
              <a:rPr lang="en-US" altLang="zh-TW" baseline="0" dirty="0" smtClean="0">
                <a:ea typeface="新細明體" charset="-120"/>
              </a:rPr>
              <a:t>load balancing </a:t>
            </a:r>
            <a:r>
              <a:rPr lang="zh-TW" altLang="en-US" baseline="0" dirty="0" smtClean="0">
                <a:ea typeface="新細明體" charset="-120"/>
              </a:rPr>
              <a:t>機制，使用一個叫 </a:t>
            </a:r>
            <a:r>
              <a:rPr lang="en-US" altLang="zh-TW" baseline="0" dirty="0" smtClean="0">
                <a:ea typeface="新細明體" charset="-120"/>
              </a:rPr>
              <a:t>Load</a:t>
            </a:r>
            <a:r>
              <a:rPr lang="zh-TW" altLang="en-US" baseline="0" dirty="0" smtClean="0">
                <a:ea typeface="新細明體" charset="-120"/>
              </a:rPr>
              <a:t> </a:t>
            </a:r>
            <a:r>
              <a:rPr lang="en-US" altLang="zh-TW" baseline="0" dirty="0" smtClean="0">
                <a:ea typeface="新細明體" charset="-120"/>
              </a:rPr>
              <a:t>informing </a:t>
            </a:r>
            <a:r>
              <a:rPr lang="zh-TW" altLang="en-US" baseline="0" dirty="0" smtClean="0">
                <a:ea typeface="新細明體" charset="-120"/>
              </a:rPr>
              <a:t>的方法。</a:t>
            </a:r>
            <a:endParaRPr lang="en-US" altLang="zh-TW" dirty="0">
              <a:ea typeface="新細明體" charset="-120"/>
            </a:endParaRPr>
          </a:p>
        </p:txBody>
      </p:sp>
    </p:spTree>
    <p:extLst>
      <p:ext uri="{BB962C8B-B14F-4D97-AF65-F5344CB8AC3E}">
        <p14:creationId xmlns:p14="http://schemas.microsoft.com/office/powerpoint/2010/main" val="1862931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目前 </a:t>
            </a:r>
            <a:r>
              <a:rPr lang="en-US" altLang="zh-TW" dirty="0" smtClean="0"/>
              <a:t>controller </a:t>
            </a:r>
            <a:r>
              <a:rPr lang="zh-TW" altLang="en-US" dirty="0" smtClean="0"/>
              <a:t>自己的負載情況</a:t>
            </a:r>
            <a:endParaRPr lang="en-US" altLang="zh-TW" dirty="0" smtClean="0"/>
          </a:p>
          <a:p>
            <a:endParaRPr lang="en-US" altLang="zh-TW" baseline="0" dirty="0" smtClean="0"/>
          </a:p>
          <a:p>
            <a:r>
              <a:rPr lang="zh-TW" altLang="en-US" baseline="0" dirty="0" smtClean="0"/>
              <a:t>高負載的判斷界線</a:t>
            </a:r>
            <a:endParaRPr lang="en-US" altLang="zh-TW" baseline="0" dirty="0" smtClean="0"/>
          </a:p>
          <a:p>
            <a:endParaRPr lang="en-US" altLang="zh-TW" baseline="0" dirty="0" smtClean="0"/>
          </a:p>
          <a:p>
            <a:r>
              <a:rPr lang="zh-TW" altLang="en-US" baseline="0" dirty="0" smtClean="0"/>
              <a:t>算出每個一個 </a:t>
            </a:r>
            <a:r>
              <a:rPr lang="en-US" altLang="zh-TW" baseline="0" dirty="0" smtClean="0"/>
              <a:t>controller </a:t>
            </a:r>
            <a:r>
              <a:rPr lang="zh-TW" altLang="en-US" baseline="0" dirty="0" smtClean="0"/>
              <a:t>的 </a:t>
            </a:r>
            <a:r>
              <a:rPr lang="en-US" altLang="zh-TW" baseline="0" dirty="0" smtClean="0"/>
              <a:t>P</a:t>
            </a:r>
            <a:r>
              <a:rPr lang="zh-TW" altLang="en-US" baseline="0" dirty="0" smtClean="0"/>
              <a:t> </a:t>
            </a:r>
            <a:r>
              <a:rPr lang="en-US" altLang="zh-TW" baseline="0" dirty="0" smtClean="0"/>
              <a:t>over</a:t>
            </a:r>
            <a:r>
              <a:rPr lang="zh-TW" altLang="en-US" baseline="0" dirty="0" smtClean="0"/>
              <a:t> </a:t>
            </a:r>
            <a:r>
              <a:rPr lang="en-US" altLang="zh-TW" baseline="0" dirty="0" smtClean="0"/>
              <a:t>load</a:t>
            </a:r>
            <a:r>
              <a:rPr lang="zh-TW" altLang="en-US" baseline="0" dirty="0" smtClean="0"/>
              <a:t>，並判斷自己是不是最重的。</a:t>
            </a:r>
            <a:endParaRPr lang="en-US" altLang="zh-TW" baseline="0"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10</a:t>
            </a:fld>
            <a:endParaRPr lang="en-US" altLang="zh-TW"/>
          </a:p>
        </p:txBody>
      </p:sp>
    </p:spTree>
    <p:extLst>
      <p:ext uri="{BB962C8B-B14F-4D97-AF65-F5344CB8AC3E}">
        <p14:creationId xmlns:p14="http://schemas.microsoft.com/office/powerpoint/2010/main" val="2757225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找出發送最多訊息到 </a:t>
            </a:r>
            <a:r>
              <a:rPr lang="en-US" altLang="zh-TW" dirty="0" smtClean="0"/>
              <a:t>controller</a:t>
            </a:r>
            <a:r>
              <a:rPr lang="en-US" altLang="zh-TW" baseline="0" dirty="0" smtClean="0"/>
              <a:t> </a:t>
            </a:r>
            <a:r>
              <a:rPr lang="zh-TW" altLang="en-US" baseline="0" dirty="0" smtClean="0"/>
              <a:t>的 </a:t>
            </a:r>
            <a:r>
              <a:rPr lang="en-US" altLang="zh-TW" baseline="0" dirty="0" smtClean="0"/>
              <a:t>switch</a:t>
            </a:r>
            <a:r>
              <a:rPr lang="zh-TW" altLang="en-US" baseline="0" dirty="0" smtClean="0"/>
              <a:t>。</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11</a:t>
            </a:fld>
            <a:endParaRPr lang="en-US" altLang="zh-TW"/>
          </a:p>
        </p:txBody>
      </p:sp>
    </p:spTree>
    <p:extLst>
      <p:ext uri="{BB962C8B-B14F-4D97-AF65-F5344CB8AC3E}">
        <p14:creationId xmlns:p14="http://schemas.microsoft.com/office/powerpoint/2010/main" val="55250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找出所有符合這個條件的 </a:t>
            </a:r>
            <a:r>
              <a:rPr lang="en-US" altLang="zh-TW" dirty="0" smtClean="0"/>
              <a:t>switch </a:t>
            </a:r>
            <a:r>
              <a:rPr lang="zh-TW" altLang="en-US" dirty="0" smtClean="0"/>
              <a:t>並作遷移。</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12</a:t>
            </a:fld>
            <a:endParaRPr lang="en-US" altLang="zh-TW"/>
          </a:p>
        </p:txBody>
      </p:sp>
    </p:spTree>
    <p:extLst>
      <p:ext uri="{BB962C8B-B14F-4D97-AF65-F5344CB8AC3E}">
        <p14:creationId xmlns:p14="http://schemas.microsoft.com/office/powerpoint/2010/main" val="3875852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13</a:t>
            </a:fld>
            <a:endParaRPr lang="en-US" altLang="zh-TW"/>
          </a:p>
        </p:txBody>
      </p:sp>
    </p:spTree>
    <p:extLst>
      <p:ext uri="{BB962C8B-B14F-4D97-AF65-F5344CB8AC3E}">
        <p14:creationId xmlns:p14="http://schemas.microsoft.com/office/powerpoint/2010/main" val="952375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Floodlight </a:t>
            </a:r>
            <a:r>
              <a:rPr lang="zh-TW" altLang="en-US" dirty="0" smtClean="0"/>
              <a:t>實作 </a:t>
            </a:r>
            <a:r>
              <a:rPr lang="en-US" altLang="zh-TW" dirty="0" smtClean="0"/>
              <a:t>switch </a:t>
            </a:r>
            <a:r>
              <a:rPr lang="zh-TW" altLang="en-US" dirty="0" smtClean="0"/>
              <a:t>的轉移。</a:t>
            </a:r>
            <a:endParaRPr lang="en-US" altLang="zh-TW" dirty="0" smtClean="0"/>
          </a:p>
          <a:p>
            <a:endParaRPr lang="en-US" altLang="zh-TW" dirty="0" smtClean="0"/>
          </a:p>
          <a:p>
            <a:r>
              <a:rPr lang="zh-TW" altLang="en-US" dirty="0" smtClean="0"/>
              <a:t>因為每個 </a:t>
            </a:r>
            <a:r>
              <a:rPr lang="en-US" altLang="zh-TW" dirty="0" smtClean="0"/>
              <a:t>controller</a:t>
            </a:r>
            <a:r>
              <a:rPr lang="en-US" altLang="zh-TW" baseline="0" dirty="0" smtClean="0"/>
              <a:t> </a:t>
            </a:r>
            <a:r>
              <a:rPr lang="zh-TW" altLang="en-US" baseline="0" dirty="0" smtClean="0"/>
              <a:t>上儲存的負載狀況可能都會有點誤差，</a:t>
            </a:r>
            <a:endParaRPr lang="en-US" altLang="zh-TW" baseline="0" dirty="0" smtClean="0"/>
          </a:p>
          <a:p>
            <a:endParaRPr lang="en-US" altLang="zh-TW" baseline="0" dirty="0" smtClean="0"/>
          </a:p>
          <a:p>
            <a:r>
              <a:rPr lang="zh-TW" altLang="en-US" baseline="0" dirty="0" smtClean="0"/>
              <a:t>所以可能同時有兩個 </a:t>
            </a:r>
            <a:r>
              <a:rPr lang="en-US" altLang="zh-TW" baseline="0" dirty="0" smtClean="0"/>
              <a:t>controller </a:t>
            </a:r>
            <a:r>
              <a:rPr lang="zh-TW" altLang="en-US" baseline="0" dirty="0" smtClean="0"/>
              <a:t>認為自己是負載最重的 </a:t>
            </a:r>
            <a:r>
              <a:rPr lang="en-US" altLang="zh-TW" baseline="0" dirty="0" smtClean="0"/>
              <a:t>controller</a:t>
            </a:r>
            <a:r>
              <a:rPr lang="zh-TW" altLang="en-US" baseline="0" dirty="0" smtClean="0"/>
              <a:t>，而都轉移  </a:t>
            </a:r>
            <a:r>
              <a:rPr lang="en-US" altLang="zh-TW" baseline="0" dirty="0" smtClean="0"/>
              <a:t>switch </a:t>
            </a:r>
            <a:r>
              <a:rPr lang="zh-TW" altLang="en-US" baseline="0" dirty="0" smtClean="0"/>
              <a:t>到同一個 </a:t>
            </a:r>
            <a:r>
              <a:rPr lang="en-US" altLang="zh-TW" baseline="0" dirty="0" smtClean="0"/>
              <a:t>target controller </a:t>
            </a:r>
            <a:r>
              <a:rPr lang="zh-TW" altLang="en-US" baseline="0" dirty="0" smtClean="0"/>
              <a:t>上，導致負載過高。</a:t>
            </a:r>
            <a:endParaRPr lang="en-US" altLang="zh-TW" baseline="0" dirty="0" smtClean="0"/>
          </a:p>
          <a:p>
            <a:endParaRPr lang="en-US" altLang="zh-TW" baseline="0" dirty="0" smtClean="0"/>
          </a:p>
          <a:p>
            <a:r>
              <a:rPr lang="zh-TW" altLang="en-US" baseline="0" dirty="0" smtClean="0"/>
              <a:t>所以 </a:t>
            </a:r>
            <a:r>
              <a:rPr lang="en-US" altLang="zh-TW" baseline="0" dirty="0" smtClean="0"/>
              <a:t>target controller</a:t>
            </a:r>
            <a:r>
              <a:rPr lang="zh-TW" altLang="en-US" baseline="0" dirty="0" smtClean="0"/>
              <a:t> 一次只接受一個 </a:t>
            </a:r>
            <a:r>
              <a:rPr lang="en-US" altLang="zh-TW" baseline="0" dirty="0" smtClean="0"/>
              <a:t>controller </a:t>
            </a:r>
            <a:r>
              <a:rPr lang="zh-TW" altLang="en-US" baseline="0" dirty="0" smtClean="0"/>
              <a:t>的轉移。</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14</a:t>
            </a:fld>
            <a:endParaRPr lang="en-US" altLang="zh-TW"/>
          </a:p>
        </p:txBody>
      </p:sp>
    </p:spTree>
    <p:extLst>
      <p:ext uri="{BB962C8B-B14F-4D97-AF65-F5344CB8AC3E}">
        <p14:creationId xmlns:p14="http://schemas.microsoft.com/office/powerpoint/2010/main" val="2426609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15</a:t>
            </a:fld>
            <a:endParaRPr lang="en-US" altLang="zh-TW"/>
          </a:p>
        </p:txBody>
      </p:sp>
    </p:spTree>
    <p:extLst>
      <p:ext uri="{BB962C8B-B14F-4D97-AF65-F5344CB8AC3E}">
        <p14:creationId xmlns:p14="http://schemas.microsoft.com/office/powerpoint/2010/main" val="2107358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使用 </a:t>
            </a:r>
            <a:r>
              <a:rPr lang="en-US" altLang="zh-TW" dirty="0" err="1" smtClean="0"/>
              <a:t>Cbench</a:t>
            </a:r>
            <a:r>
              <a:rPr lang="en-US" altLang="zh-TW" dirty="0" smtClean="0"/>
              <a:t> </a:t>
            </a:r>
            <a:r>
              <a:rPr lang="zh-TW" altLang="en-US" dirty="0" smtClean="0"/>
              <a:t>工具量測出 </a:t>
            </a:r>
            <a:r>
              <a:rPr lang="en-US" altLang="zh-TW" dirty="0" smtClean="0"/>
              <a:t>Controller</a:t>
            </a:r>
            <a:r>
              <a:rPr lang="en-US" altLang="zh-TW" baseline="0" dirty="0" smtClean="0"/>
              <a:t> </a:t>
            </a:r>
            <a:r>
              <a:rPr lang="zh-TW" altLang="en-US" baseline="0" dirty="0" smtClean="0"/>
              <a:t>最高的 </a:t>
            </a:r>
            <a:r>
              <a:rPr lang="en-US" altLang="zh-TW" baseline="0" dirty="0" smtClean="0"/>
              <a:t>message </a:t>
            </a:r>
            <a:r>
              <a:rPr lang="zh-TW" altLang="en-US" baseline="0" dirty="0" smtClean="0"/>
              <a:t>處理速度是 </a:t>
            </a:r>
            <a:r>
              <a:rPr lang="en-US" altLang="zh-TW" sz="1200" dirty="0" smtClean="0"/>
              <a:t>12758</a:t>
            </a:r>
            <a:r>
              <a:rPr lang="zh-TW" altLang="en-US" sz="1200" dirty="0" smtClean="0"/>
              <a:t> </a:t>
            </a:r>
            <a:r>
              <a:rPr lang="en-US" altLang="zh-TW" sz="1200" dirty="0" err="1" smtClean="0"/>
              <a:t>pps</a:t>
            </a:r>
            <a:r>
              <a:rPr lang="zh-TW" altLang="en-US" sz="1200" dirty="0" smtClean="0"/>
              <a:t>。</a:t>
            </a:r>
            <a:endParaRPr lang="en-US" altLang="zh-TW" sz="1200" dirty="0" smtClean="0"/>
          </a:p>
          <a:p>
            <a:endParaRPr lang="en-US" altLang="zh-TW" sz="1200" dirty="0" smtClean="0"/>
          </a:p>
          <a:p>
            <a:r>
              <a:rPr lang="zh-TW" altLang="en-US" sz="1200" dirty="0" smtClean="0"/>
              <a:t>這個實驗一開始跑的時候，</a:t>
            </a:r>
            <a:r>
              <a:rPr lang="en-US" altLang="zh-TW" sz="1200" dirty="0" smtClean="0"/>
              <a:t>B</a:t>
            </a:r>
            <a:r>
              <a:rPr lang="zh-TW" altLang="en-US" sz="1200" dirty="0" smtClean="0"/>
              <a:t>就已經超過負載了。</a:t>
            </a:r>
            <a:endParaRPr lang="en-US" altLang="zh-TW" sz="1200" dirty="0" smtClean="0"/>
          </a:p>
          <a:p>
            <a:endParaRPr lang="en-US" altLang="zh-TW" sz="1200" dirty="0" smtClean="0"/>
          </a:p>
          <a:p>
            <a:r>
              <a:rPr lang="zh-TW" altLang="en-US" sz="1200" dirty="0" smtClean="0"/>
              <a:t>會和靜態的 </a:t>
            </a:r>
            <a:r>
              <a:rPr lang="en-US" altLang="zh-TW" sz="1200" dirty="0" smtClean="0"/>
              <a:t>switch </a:t>
            </a:r>
            <a:r>
              <a:rPr lang="zh-TW" altLang="en-US" sz="1200" dirty="0" smtClean="0"/>
              <a:t>設定做比較。</a:t>
            </a:r>
            <a:endParaRPr lang="en-US" altLang="zh-TW" sz="1200"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16</a:t>
            </a:fld>
            <a:endParaRPr lang="en-US" altLang="zh-TW"/>
          </a:p>
        </p:txBody>
      </p:sp>
    </p:spTree>
    <p:extLst>
      <p:ext uri="{BB962C8B-B14F-4D97-AF65-F5344CB8AC3E}">
        <p14:creationId xmlns:p14="http://schemas.microsoft.com/office/powerpoint/2010/main" val="2564648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err="1" smtClean="0"/>
              <a:t>Worload</a:t>
            </a:r>
            <a:r>
              <a:rPr lang="en-US" altLang="zh-TW" dirty="0" smtClean="0"/>
              <a:t> </a:t>
            </a:r>
            <a:r>
              <a:rPr lang="zh-TW" altLang="en-US" dirty="0" smtClean="0"/>
              <a:t>是每秒輸入多少的 </a:t>
            </a:r>
            <a:r>
              <a:rPr lang="en-US" altLang="zh-TW" dirty="0" err="1" smtClean="0"/>
              <a:t>PackIn</a:t>
            </a:r>
            <a:r>
              <a:rPr lang="en-US" altLang="zh-TW" dirty="0" smtClean="0"/>
              <a:t> message</a:t>
            </a:r>
            <a:r>
              <a:rPr lang="zh-TW" altLang="en-US" dirty="0" smtClean="0"/>
              <a:t>。</a:t>
            </a:r>
            <a:endParaRPr lang="en-US" altLang="zh-TW" dirty="0" smtClean="0"/>
          </a:p>
          <a:p>
            <a:endParaRPr lang="en-US" altLang="zh-TW" baseline="0" dirty="0" smtClean="0"/>
          </a:p>
          <a:p>
            <a:r>
              <a:rPr lang="zh-TW" altLang="en-US" baseline="0" dirty="0" smtClean="0"/>
              <a:t>一開始 </a:t>
            </a:r>
            <a:r>
              <a:rPr lang="en-US" altLang="zh-TW" baseline="0" dirty="0" smtClean="0"/>
              <a:t>proposed </a:t>
            </a:r>
            <a:r>
              <a:rPr lang="zh-TW" altLang="en-US" baseline="0" dirty="0" smtClean="0"/>
              <a:t>和 </a:t>
            </a:r>
            <a:r>
              <a:rPr lang="en-US" altLang="zh-TW" baseline="0" dirty="0" smtClean="0"/>
              <a:t>static </a:t>
            </a:r>
            <a:r>
              <a:rPr lang="zh-TW" altLang="en-US" baseline="0" dirty="0" smtClean="0"/>
              <a:t>是一樣的，後來 </a:t>
            </a:r>
            <a:r>
              <a:rPr lang="en-US" altLang="zh-TW" baseline="0" dirty="0" smtClean="0"/>
              <a:t>balancing </a:t>
            </a:r>
            <a:r>
              <a:rPr lang="zh-TW" altLang="en-US" baseline="0" dirty="0" smtClean="0"/>
              <a:t>之後就比較高。</a:t>
            </a:r>
            <a:r>
              <a:rPr lang="en-US" altLang="zh-TW" baseline="0" dirty="0" smtClean="0"/>
              <a:t> </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17</a:t>
            </a:fld>
            <a:endParaRPr lang="en-US" altLang="zh-TW"/>
          </a:p>
        </p:txBody>
      </p:sp>
    </p:spTree>
    <p:extLst>
      <p:ext uri="{BB962C8B-B14F-4D97-AF65-F5344CB8AC3E}">
        <p14:creationId xmlns:p14="http://schemas.microsoft.com/office/powerpoint/2010/main" val="424681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實驗完成轉移的時間。</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18</a:t>
            </a:fld>
            <a:endParaRPr lang="en-US" altLang="zh-TW"/>
          </a:p>
        </p:txBody>
      </p:sp>
    </p:spTree>
    <p:extLst>
      <p:ext uri="{BB962C8B-B14F-4D97-AF65-F5344CB8AC3E}">
        <p14:creationId xmlns:p14="http://schemas.microsoft.com/office/powerpoint/2010/main" val="39463929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19</a:t>
            </a:fld>
            <a:endParaRPr lang="en-US" altLang="zh-TW"/>
          </a:p>
        </p:txBody>
      </p:sp>
    </p:spTree>
    <p:extLst>
      <p:ext uri="{BB962C8B-B14F-4D97-AF65-F5344CB8AC3E}">
        <p14:creationId xmlns:p14="http://schemas.microsoft.com/office/powerpoint/2010/main" val="4204784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 </a:t>
            </a:r>
            <a:r>
              <a:rPr lang="en-US" altLang="zh-TW" dirty="0" smtClean="0"/>
              <a:t>Multiple SDN Controller</a:t>
            </a:r>
            <a:r>
              <a:rPr lang="zh-TW" altLang="en-US" dirty="0" smtClean="0"/>
              <a:t> 的環境下，每個 </a:t>
            </a:r>
            <a:r>
              <a:rPr lang="en-US" altLang="zh-TW" dirty="0" smtClean="0"/>
              <a:t>switch</a:t>
            </a:r>
            <a:r>
              <a:rPr lang="zh-TW" altLang="en-US" dirty="0" smtClean="0"/>
              <a:t> 都被固定的 </a:t>
            </a:r>
            <a:r>
              <a:rPr lang="en-US" altLang="zh-TW" dirty="0" smtClean="0"/>
              <a:t>Controller </a:t>
            </a:r>
            <a:r>
              <a:rPr lang="zh-TW" altLang="en-US" dirty="0" smtClean="0"/>
              <a:t>管理。</a:t>
            </a:r>
            <a:endParaRPr lang="en-US" altLang="zh-TW" dirty="0" smtClean="0"/>
          </a:p>
          <a:p>
            <a:r>
              <a:rPr lang="zh-TW" altLang="en-US" dirty="0" smtClean="0"/>
              <a:t>如果其中一個 </a:t>
            </a:r>
            <a:r>
              <a:rPr lang="en-US" altLang="zh-TW" dirty="0" smtClean="0"/>
              <a:t>Controller </a:t>
            </a:r>
            <a:r>
              <a:rPr lang="zh-TW" altLang="en-US" dirty="0" smtClean="0"/>
              <a:t>處理 </a:t>
            </a:r>
            <a:r>
              <a:rPr lang="en-US" altLang="zh-TW" dirty="0" smtClean="0"/>
              <a:t>Switch </a:t>
            </a:r>
            <a:r>
              <a:rPr lang="zh-TW" altLang="en-US" dirty="0" smtClean="0"/>
              <a:t>發送過來的訊息太多，負載就會太高，而且不能分給其他 </a:t>
            </a:r>
            <a:r>
              <a:rPr lang="en-US" altLang="zh-TW" dirty="0" smtClean="0"/>
              <a:t>Controller </a:t>
            </a:r>
            <a:r>
              <a:rPr lang="zh-TW" altLang="en-US" dirty="0" smtClean="0"/>
              <a:t>處理。</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2</a:t>
            </a:fld>
            <a:endParaRPr lang="en-US" altLang="zh-TW"/>
          </a:p>
        </p:txBody>
      </p:sp>
    </p:spTree>
    <p:extLst>
      <p:ext uri="{BB962C8B-B14F-4D97-AF65-F5344CB8AC3E}">
        <p14:creationId xmlns:p14="http://schemas.microsoft.com/office/powerpoint/2010/main" val="11550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有大概提到 </a:t>
            </a:r>
            <a:r>
              <a:rPr lang="en-US" altLang="zh-TW" dirty="0" smtClean="0"/>
              <a:t>Multiple controller </a:t>
            </a:r>
            <a:r>
              <a:rPr lang="zh-TW" altLang="en-US" dirty="0" smtClean="0"/>
              <a:t>有分成兩種類型，集中式的判斷和分散式的判斷。</a:t>
            </a:r>
            <a:endParaRPr lang="en-US" altLang="zh-TW" dirty="0" smtClean="0"/>
          </a:p>
          <a:p>
            <a:endParaRPr lang="en-US" altLang="zh-TW" dirty="0" smtClean="0"/>
          </a:p>
          <a:p>
            <a:r>
              <a:rPr lang="zh-TW" altLang="en-US" dirty="0" smtClean="0"/>
              <a:t>集中式會蒐集所有 </a:t>
            </a:r>
            <a:r>
              <a:rPr lang="en-US" altLang="zh-TW" dirty="0" smtClean="0"/>
              <a:t>Controller</a:t>
            </a:r>
            <a:r>
              <a:rPr lang="en-US" altLang="zh-TW" baseline="0" dirty="0" smtClean="0"/>
              <a:t> </a:t>
            </a:r>
            <a:r>
              <a:rPr lang="zh-TW" altLang="en-US" baseline="0" dirty="0" smtClean="0"/>
              <a:t>的資料再決定 </a:t>
            </a:r>
            <a:r>
              <a:rPr lang="en-US" altLang="zh-TW" baseline="0" dirty="0" smtClean="0"/>
              <a:t>load balancing </a:t>
            </a:r>
            <a:r>
              <a:rPr lang="zh-TW" altLang="en-US" baseline="0" dirty="0" smtClean="0"/>
              <a:t>的方式，所以時間效能會比較慢。</a:t>
            </a:r>
            <a:endParaRPr lang="en-US" altLang="zh-TW" baseline="0" dirty="0" smtClean="0"/>
          </a:p>
          <a:p>
            <a:endParaRPr lang="en-US" altLang="zh-TW" baseline="0" dirty="0" smtClean="0"/>
          </a:p>
          <a:p>
            <a:r>
              <a:rPr lang="zh-TW" altLang="en-US" baseline="0" dirty="0" smtClean="0"/>
              <a:t>分散式可以在 </a:t>
            </a:r>
            <a:r>
              <a:rPr lang="en-US" altLang="zh-TW" baseline="0" dirty="0" smtClean="0"/>
              <a:t>local</a:t>
            </a:r>
            <a:r>
              <a:rPr lang="zh-TW" altLang="en-US" baseline="0" dirty="0" smtClean="0"/>
              <a:t> 做決定，本篇論文要改善這個模式。</a:t>
            </a:r>
            <a:r>
              <a:rPr lang="en-US" altLang="zh-TW" baseline="0" dirty="0" smtClean="0"/>
              <a:t> </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3</a:t>
            </a:fld>
            <a:endParaRPr lang="en-US" altLang="zh-TW"/>
          </a:p>
        </p:txBody>
      </p:sp>
    </p:spTree>
    <p:extLst>
      <p:ext uri="{BB962C8B-B14F-4D97-AF65-F5344CB8AC3E}">
        <p14:creationId xmlns:p14="http://schemas.microsoft.com/office/powerpoint/2010/main" val="3042624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這篇論文提出的機制可以 </a:t>
            </a:r>
            <a:r>
              <a:rPr lang="en-US" altLang="zh-TW" dirty="0" smtClean="0"/>
              <a:t>local</a:t>
            </a:r>
            <a:r>
              <a:rPr lang="zh-TW" altLang="en-US" dirty="0" smtClean="0"/>
              <a:t> 的去決定如何做 </a:t>
            </a:r>
            <a:r>
              <a:rPr lang="en-US" altLang="zh-TW" dirty="0" smtClean="0"/>
              <a:t>load</a:t>
            </a:r>
            <a:r>
              <a:rPr lang="en-US" altLang="zh-TW" baseline="0" dirty="0" smtClean="0"/>
              <a:t> balancing </a:t>
            </a:r>
            <a:r>
              <a:rPr lang="zh-TW" altLang="en-US" baseline="0" dirty="0" smtClean="0"/>
              <a:t>。</a:t>
            </a:r>
            <a:endParaRPr lang="en-US" altLang="zh-TW" baseline="0" dirty="0" smtClean="0"/>
          </a:p>
          <a:p>
            <a:endParaRPr lang="en-US" altLang="zh-TW" baseline="0" dirty="0" smtClean="0"/>
          </a:p>
          <a:p>
            <a:r>
              <a:rPr lang="en-US" altLang="zh-TW" baseline="0" dirty="0" smtClean="0"/>
              <a:t>Load informing </a:t>
            </a:r>
            <a:r>
              <a:rPr lang="zh-TW" altLang="en-US" baseline="0" dirty="0" smtClean="0"/>
              <a:t>方法，由 </a:t>
            </a:r>
            <a:r>
              <a:rPr lang="en-US" altLang="zh-TW" baseline="0" dirty="0" smtClean="0"/>
              <a:t>controller </a:t>
            </a:r>
            <a:r>
              <a:rPr lang="zh-TW" altLang="en-US" baseline="0" dirty="0" smtClean="0"/>
              <a:t>自己發送自己的負載資訊給其他的 </a:t>
            </a:r>
            <a:r>
              <a:rPr lang="en-US" altLang="zh-TW" baseline="0" dirty="0" smtClean="0"/>
              <a:t>Controller</a:t>
            </a:r>
            <a:r>
              <a:rPr lang="zh-TW" altLang="en-US" baseline="0" dirty="0" smtClean="0"/>
              <a:t>，並且也會儲存其他 </a:t>
            </a:r>
            <a:r>
              <a:rPr lang="en-US" altLang="zh-TW" baseline="0" dirty="0" smtClean="0"/>
              <a:t>Controller</a:t>
            </a:r>
            <a:r>
              <a:rPr lang="zh-TW" altLang="en-US" baseline="0" dirty="0" smtClean="0"/>
              <a:t> 送來的負載資訊。</a:t>
            </a:r>
            <a:endParaRPr lang="en-US" altLang="zh-TW" baseline="0" dirty="0" smtClean="0"/>
          </a:p>
          <a:p>
            <a:endParaRPr lang="en-US" altLang="zh-TW" baseline="0" dirty="0" smtClean="0"/>
          </a:p>
          <a:p>
            <a:r>
              <a:rPr lang="en-US" altLang="zh-TW" dirty="0" smtClean="0"/>
              <a:t>Inhibition </a:t>
            </a:r>
            <a:r>
              <a:rPr lang="zh-TW" altLang="en-US" dirty="0" smtClean="0"/>
              <a:t>演算法可以調整 </a:t>
            </a:r>
            <a:r>
              <a:rPr lang="en-US" altLang="zh-TW" dirty="0" smtClean="0"/>
              <a:t>Load informing</a:t>
            </a:r>
            <a:r>
              <a:rPr lang="zh-TW" altLang="en-US" dirty="0" smtClean="0"/>
              <a:t> 的發送頻率，避免溝通太頻繁導致負載提高。</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4</a:t>
            </a:fld>
            <a:endParaRPr lang="en-US" altLang="zh-TW"/>
          </a:p>
        </p:txBody>
      </p:sp>
    </p:spTree>
    <p:extLst>
      <p:ext uri="{BB962C8B-B14F-4D97-AF65-F5344CB8AC3E}">
        <p14:creationId xmlns:p14="http://schemas.microsoft.com/office/powerpoint/2010/main" val="2372485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Controller </a:t>
            </a:r>
            <a:r>
              <a:rPr lang="zh-TW" altLang="en-US" dirty="0" smtClean="0"/>
              <a:t>使用 </a:t>
            </a:r>
            <a:r>
              <a:rPr lang="en-US" altLang="zh-TW" dirty="0" smtClean="0"/>
              <a:t>Floodlight</a:t>
            </a:r>
          </a:p>
          <a:p>
            <a:r>
              <a:rPr lang="zh-TW" altLang="en-US" dirty="0" smtClean="0"/>
              <a:t>交換負載資訊使用 </a:t>
            </a:r>
            <a:r>
              <a:rPr lang="en-US" altLang="zh-TW" dirty="0" err="1" smtClean="0"/>
              <a:t>JGroup</a:t>
            </a:r>
            <a:endParaRPr lang="en-US" altLang="zh-TW" dirty="0" smtClean="0"/>
          </a:p>
          <a:p>
            <a:r>
              <a:rPr lang="en-US" altLang="zh-TW" dirty="0" err="1" smtClean="0"/>
              <a:t>JGroup</a:t>
            </a:r>
            <a:r>
              <a:rPr lang="en-US" altLang="zh-TW" baseline="0" dirty="0" smtClean="0"/>
              <a:t> </a:t>
            </a:r>
            <a:r>
              <a:rPr lang="zh-TW" altLang="en-US" baseline="0" dirty="0" smtClean="0"/>
              <a:t>是一個用 </a:t>
            </a:r>
            <a:r>
              <a:rPr lang="en-US" altLang="zh-TW" baseline="0" dirty="0" smtClean="0"/>
              <a:t>Java</a:t>
            </a:r>
            <a:r>
              <a:rPr lang="zh-TW" altLang="en-US" baseline="0" dirty="0" smtClean="0"/>
              <a:t> 實現的群組通訊工具，可以做 </a:t>
            </a:r>
            <a:r>
              <a:rPr lang="en-US" altLang="zh-TW" baseline="0" dirty="0" smtClean="0"/>
              <a:t>point to peer </a:t>
            </a:r>
            <a:r>
              <a:rPr lang="zh-TW" altLang="en-US" baseline="0" dirty="0" smtClean="0"/>
              <a:t>或 </a:t>
            </a:r>
            <a:r>
              <a:rPr lang="en-US" altLang="zh-TW" baseline="0" dirty="0" smtClean="0"/>
              <a:t>point to point </a:t>
            </a:r>
            <a:r>
              <a:rPr lang="zh-TW" altLang="en-US" baseline="0" dirty="0" smtClean="0"/>
              <a:t>的溝通。</a:t>
            </a:r>
            <a:endParaRPr lang="en-US" altLang="zh-TW" baseline="0" dirty="0" smtClean="0"/>
          </a:p>
          <a:p>
            <a:endParaRPr lang="en-US" altLang="zh-TW" dirty="0" smtClean="0"/>
          </a:p>
          <a:p>
            <a:r>
              <a:rPr lang="zh-TW" altLang="en-US" dirty="0" smtClean="0"/>
              <a:t>是否是負載最重的 </a:t>
            </a:r>
            <a:r>
              <a:rPr lang="en-US" altLang="zh-TW" dirty="0" smtClean="0"/>
              <a:t>Controller</a:t>
            </a:r>
            <a:r>
              <a:rPr lang="zh-TW" altLang="en-US" dirty="0" smtClean="0"/>
              <a:t>。</a:t>
            </a:r>
            <a:endParaRPr lang="en-US" altLang="zh-TW" dirty="0" smtClean="0"/>
          </a:p>
          <a:p>
            <a:r>
              <a:rPr lang="zh-TW" altLang="en-US" dirty="0" smtClean="0"/>
              <a:t>找出發送訊息最多的 </a:t>
            </a:r>
            <a:r>
              <a:rPr lang="en-US" altLang="zh-TW" dirty="0" smtClean="0"/>
              <a:t>switch</a:t>
            </a:r>
            <a:r>
              <a:rPr lang="zh-TW" altLang="en-US" dirty="0" smtClean="0"/>
              <a:t>。</a:t>
            </a:r>
            <a:endParaRPr lang="en-US" altLang="zh-TW" dirty="0" smtClean="0"/>
          </a:p>
          <a:p>
            <a:r>
              <a:rPr lang="zh-TW" altLang="en-US" dirty="0" smtClean="0"/>
              <a:t>找到負載小且速度快的 </a:t>
            </a:r>
            <a:r>
              <a:rPr lang="en-US" altLang="zh-TW" dirty="0" smtClean="0"/>
              <a:t>Target Controller</a:t>
            </a:r>
            <a:r>
              <a:rPr lang="zh-TW" altLang="en-US" dirty="0" smtClean="0"/>
              <a:t>。</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5</a:t>
            </a:fld>
            <a:endParaRPr lang="en-US" altLang="zh-TW"/>
          </a:p>
        </p:txBody>
      </p:sp>
    </p:spTree>
    <p:extLst>
      <p:ext uri="{BB962C8B-B14F-4D97-AF65-F5344CB8AC3E}">
        <p14:creationId xmlns:p14="http://schemas.microsoft.com/office/powerpoint/2010/main" val="3020257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單純蒐集資訊用。</a:t>
            </a:r>
            <a:endParaRPr lang="en-US" altLang="zh-TW" dirty="0" smtClean="0"/>
          </a:p>
          <a:p>
            <a:endParaRPr lang="en-US" altLang="zh-TW" dirty="0" smtClean="0"/>
          </a:p>
          <a:p>
            <a:r>
              <a:rPr lang="zh-TW" altLang="en-US" dirty="0" smtClean="0"/>
              <a:t>訊息送到 </a:t>
            </a:r>
            <a:r>
              <a:rPr lang="en-US" altLang="zh-TW" dirty="0" smtClean="0"/>
              <a:t>controller </a:t>
            </a:r>
            <a:r>
              <a:rPr lang="zh-TW" altLang="en-US" dirty="0" smtClean="0"/>
              <a:t>的速度，每秒多少個 </a:t>
            </a:r>
            <a:r>
              <a:rPr lang="en-US" altLang="zh-TW" dirty="0" smtClean="0"/>
              <a:t>message</a:t>
            </a:r>
            <a:r>
              <a:rPr lang="zh-TW" altLang="en-US" dirty="0" smtClean="0"/>
              <a:t>，相當於 </a:t>
            </a:r>
            <a:r>
              <a:rPr lang="en-US" altLang="zh-TW" dirty="0" smtClean="0"/>
              <a:t>CPU</a:t>
            </a:r>
            <a:r>
              <a:rPr lang="zh-TW" altLang="en-US" dirty="0" smtClean="0"/>
              <a:t> 的負載。</a:t>
            </a:r>
            <a:endParaRPr lang="en-US" altLang="zh-TW" dirty="0" smtClean="0"/>
          </a:p>
          <a:p>
            <a:endParaRPr lang="en-US" altLang="zh-TW" dirty="0" smtClean="0"/>
          </a:p>
          <a:p>
            <a:r>
              <a:rPr lang="en-US" altLang="zh-TW" dirty="0" smtClean="0"/>
              <a:t>Switch</a:t>
            </a:r>
            <a:r>
              <a:rPr lang="en-US" altLang="zh-TW" baseline="0" dirty="0" smtClean="0"/>
              <a:t> </a:t>
            </a:r>
            <a:r>
              <a:rPr lang="zh-TW" altLang="en-US" baseline="0" dirty="0" smtClean="0"/>
              <a:t>到 </a:t>
            </a:r>
            <a:r>
              <a:rPr lang="en-US" altLang="zh-TW" baseline="0" dirty="0" smtClean="0"/>
              <a:t>Controller </a:t>
            </a:r>
            <a:r>
              <a:rPr lang="zh-TW" altLang="en-US" baseline="0" dirty="0" smtClean="0"/>
              <a:t>再回到 </a:t>
            </a:r>
            <a:r>
              <a:rPr lang="en-US" altLang="zh-TW" baseline="0" dirty="0" smtClean="0"/>
              <a:t>switch </a:t>
            </a:r>
            <a:r>
              <a:rPr lang="zh-TW" altLang="en-US" baseline="0" dirty="0" smtClean="0"/>
              <a:t>花費的時間，決定 </a:t>
            </a:r>
            <a:r>
              <a:rPr lang="en-US" altLang="zh-TW" baseline="0" dirty="0" smtClean="0"/>
              <a:t>target controller </a:t>
            </a:r>
            <a:r>
              <a:rPr lang="zh-TW" altLang="en-US" baseline="0" dirty="0" smtClean="0"/>
              <a:t>時會用到。</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6</a:t>
            </a:fld>
            <a:endParaRPr lang="en-US" altLang="zh-TW"/>
          </a:p>
        </p:txBody>
      </p:sp>
    </p:spTree>
    <p:extLst>
      <p:ext uri="{BB962C8B-B14F-4D97-AF65-F5344CB8AC3E}">
        <p14:creationId xmlns:p14="http://schemas.microsoft.com/office/powerpoint/2010/main" val="4269789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讓每個 </a:t>
            </a:r>
            <a:r>
              <a:rPr lang="en-US" altLang="zh-TW" dirty="0" smtClean="0"/>
              <a:t>Controller</a:t>
            </a:r>
            <a:r>
              <a:rPr lang="zh-TW" altLang="en-US" dirty="0" smtClean="0"/>
              <a:t> 固定時間發送自己的負載狀況給其他 </a:t>
            </a:r>
            <a:r>
              <a:rPr lang="en-US" altLang="zh-TW" dirty="0" smtClean="0"/>
              <a:t>Controller</a:t>
            </a:r>
            <a:r>
              <a:rPr lang="zh-TW" altLang="en-US" dirty="0" smtClean="0"/>
              <a:t>。</a:t>
            </a:r>
            <a:endParaRPr lang="en-US" altLang="zh-TW" dirty="0" smtClean="0"/>
          </a:p>
          <a:p>
            <a:endParaRPr lang="en-US" altLang="zh-TW" dirty="0" smtClean="0"/>
          </a:p>
          <a:p>
            <a:r>
              <a:rPr lang="zh-TW" altLang="en-US" dirty="0" smtClean="0"/>
              <a:t>儲存其他 </a:t>
            </a:r>
            <a:r>
              <a:rPr lang="en-US" altLang="zh-TW" dirty="0" smtClean="0"/>
              <a:t>Controller </a:t>
            </a:r>
            <a:r>
              <a:rPr lang="zh-TW" altLang="en-US" dirty="0" smtClean="0"/>
              <a:t>送過來的負載狀況，用來計算 </a:t>
            </a:r>
            <a:r>
              <a:rPr lang="en-US" altLang="zh-TW" dirty="0" smtClean="0"/>
              <a:t>load balancing</a:t>
            </a:r>
            <a:r>
              <a:rPr lang="en-US" altLang="zh-TW" baseline="0" dirty="0" smtClean="0"/>
              <a:t> </a:t>
            </a:r>
            <a:r>
              <a:rPr lang="zh-TW" altLang="en-US" baseline="0" dirty="0" smtClean="0"/>
              <a:t>用</a:t>
            </a:r>
            <a:r>
              <a:rPr lang="zh-TW" altLang="en-US" dirty="0" smtClean="0"/>
              <a:t>。</a:t>
            </a:r>
            <a:endParaRPr lang="en-US" altLang="zh-TW" dirty="0" smtClean="0"/>
          </a:p>
          <a:p>
            <a:endParaRPr lang="en-US" altLang="zh-TW" dirty="0" smtClean="0"/>
          </a:p>
          <a:p>
            <a:r>
              <a:rPr lang="zh-TW" altLang="en-US" dirty="0" smtClean="0"/>
              <a:t>如果自己的負載狀況變化不大，發送自己的負載狀況給其他 </a:t>
            </a:r>
            <a:r>
              <a:rPr lang="en-US" altLang="zh-TW" dirty="0" smtClean="0"/>
              <a:t>controller</a:t>
            </a:r>
            <a:r>
              <a:rPr lang="zh-TW" altLang="en-US" dirty="0" smtClean="0"/>
              <a:t> 是不必要的。</a:t>
            </a:r>
            <a:endParaRPr lang="en-US" altLang="zh-TW" dirty="0" smtClean="0"/>
          </a:p>
          <a:p>
            <a:endParaRPr lang="en-US" altLang="zh-TW" dirty="0" smtClean="0"/>
          </a:p>
          <a:p>
            <a:r>
              <a:rPr lang="zh-TW" altLang="en-US" dirty="0" smtClean="0"/>
              <a:t>使用 </a:t>
            </a:r>
            <a:r>
              <a:rPr lang="en-US" altLang="zh-TW" dirty="0" smtClean="0"/>
              <a:t>inhibition</a:t>
            </a:r>
            <a:r>
              <a:rPr lang="en-US" altLang="zh-TW" baseline="0" dirty="0" smtClean="0"/>
              <a:t> </a:t>
            </a:r>
            <a:r>
              <a:rPr lang="zh-TW" altLang="en-US" baseline="0" dirty="0" smtClean="0"/>
              <a:t>演算法決定負載狀況發送的頻率。</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7</a:t>
            </a:fld>
            <a:endParaRPr lang="en-US" altLang="zh-TW"/>
          </a:p>
        </p:txBody>
      </p:sp>
    </p:spTree>
    <p:extLst>
      <p:ext uri="{BB962C8B-B14F-4D97-AF65-F5344CB8AC3E}">
        <p14:creationId xmlns:p14="http://schemas.microsoft.com/office/powerpoint/2010/main" val="1041919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目前 </a:t>
            </a:r>
            <a:r>
              <a:rPr lang="en-US" altLang="zh-TW" dirty="0" smtClean="0"/>
              <a:t>controller </a:t>
            </a:r>
            <a:r>
              <a:rPr lang="zh-TW" altLang="en-US" dirty="0" smtClean="0"/>
              <a:t>自己的負載狀況。</a:t>
            </a:r>
            <a:endParaRPr lang="en-US" altLang="zh-TW" dirty="0" smtClean="0"/>
          </a:p>
          <a:p>
            <a:r>
              <a:rPr lang="zh-TW" altLang="en-US" dirty="0" smtClean="0"/>
              <a:t>上一個 </a:t>
            </a:r>
            <a:r>
              <a:rPr lang="en-US" altLang="zh-TW" dirty="0" smtClean="0"/>
              <a:t>controller </a:t>
            </a:r>
            <a:r>
              <a:rPr lang="zh-TW" altLang="en-US" dirty="0" smtClean="0"/>
              <a:t>自己的負載狀況。</a:t>
            </a:r>
            <a:endParaRPr lang="en-US" altLang="zh-TW" dirty="0" smtClean="0"/>
          </a:p>
          <a:p>
            <a:endParaRPr lang="en-US" altLang="zh-TW" dirty="0" smtClean="0"/>
          </a:p>
          <a:p>
            <a:r>
              <a:rPr lang="zh-TW" altLang="en-US" dirty="0" smtClean="0"/>
              <a:t>使用固定頻率有什麼問題。</a:t>
            </a:r>
            <a:endParaRPr lang="en-US" altLang="zh-TW" dirty="0" smtClean="0"/>
          </a:p>
          <a:p>
            <a:endParaRPr lang="en-US" altLang="zh-TW" dirty="0" smtClean="0"/>
          </a:p>
          <a:p>
            <a:r>
              <a:rPr lang="zh-TW" altLang="en-US" dirty="0" smtClean="0"/>
              <a:t>如果負載很接近 </a:t>
            </a:r>
            <a:r>
              <a:rPr lang="en-US" altLang="zh-TW" dirty="0" smtClean="0"/>
              <a:t>threshold </a:t>
            </a:r>
            <a:r>
              <a:rPr lang="zh-TW" altLang="en-US" dirty="0" smtClean="0"/>
              <a:t>時，如果被其他 </a:t>
            </a:r>
            <a:r>
              <a:rPr lang="en-US" altLang="zh-TW" dirty="0" smtClean="0"/>
              <a:t>controller </a:t>
            </a:r>
            <a:r>
              <a:rPr lang="zh-TW" altLang="en-US" dirty="0" smtClean="0"/>
              <a:t>認定為 </a:t>
            </a:r>
            <a:r>
              <a:rPr lang="en-US" altLang="zh-TW" dirty="0" smtClean="0"/>
              <a:t>target</a:t>
            </a:r>
            <a:r>
              <a:rPr lang="en-US" altLang="zh-TW" baseline="0" dirty="0" smtClean="0"/>
              <a:t> controller </a:t>
            </a:r>
            <a:r>
              <a:rPr lang="zh-TW" altLang="en-US" baseline="0" dirty="0" smtClean="0"/>
              <a:t>而接收 </a:t>
            </a:r>
            <a:r>
              <a:rPr lang="en-US" altLang="zh-TW" baseline="0" dirty="0" smtClean="0"/>
              <a:t>load balancing </a:t>
            </a:r>
            <a:r>
              <a:rPr lang="zh-TW" altLang="en-US" baseline="0" dirty="0" smtClean="0"/>
              <a:t>後的流量，一樣會導致 </a:t>
            </a:r>
            <a:r>
              <a:rPr lang="en-US" altLang="zh-TW" baseline="0" dirty="0" smtClean="0"/>
              <a:t>overhead</a:t>
            </a:r>
            <a:r>
              <a:rPr lang="zh-TW" altLang="en-US" baseline="0" dirty="0" smtClean="0"/>
              <a:t>。</a:t>
            </a:r>
            <a:endParaRPr lang="en-US" altLang="zh-TW" baseline="0" dirty="0" smtClean="0"/>
          </a:p>
          <a:p>
            <a:r>
              <a:rPr lang="zh-TW" altLang="en-US" baseline="0" dirty="0" smtClean="0"/>
              <a:t>所以越接近時越提高負載狀況發送的頻率，讓高負載的 </a:t>
            </a:r>
            <a:r>
              <a:rPr lang="en-US" altLang="zh-TW" baseline="0" dirty="0" smtClean="0"/>
              <a:t>controller </a:t>
            </a:r>
            <a:r>
              <a:rPr lang="zh-TW" altLang="en-US" baseline="0" dirty="0" smtClean="0"/>
              <a:t>有足夠的資訊去找更適合的 </a:t>
            </a:r>
            <a:r>
              <a:rPr lang="en-US" altLang="zh-TW" baseline="0" dirty="0" smtClean="0"/>
              <a:t>controller </a:t>
            </a:r>
            <a:r>
              <a:rPr lang="zh-TW" altLang="en-US" baseline="0" dirty="0" smtClean="0"/>
              <a:t>做 </a:t>
            </a:r>
            <a:r>
              <a:rPr lang="en-US" altLang="zh-TW" baseline="0" dirty="0" smtClean="0"/>
              <a:t>load balancing</a:t>
            </a:r>
            <a:r>
              <a:rPr lang="zh-TW" altLang="en-US" baseline="0" dirty="0" smtClean="0"/>
              <a:t>。</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8</a:t>
            </a:fld>
            <a:endParaRPr lang="en-US" altLang="zh-TW"/>
          </a:p>
        </p:txBody>
      </p:sp>
    </p:spTree>
    <p:extLst>
      <p:ext uri="{BB962C8B-B14F-4D97-AF65-F5344CB8AC3E}">
        <p14:creationId xmlns:p14="http://schemas.microsoft.com/office/powerpoint/2010/main" val="3048876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判斷自己是不是負載最重的節點。</a:t>
            </a:r>
            <a:endParaRPr lang="en-US" altLang="zh-TW" dirty="0" smtClean="0"/>
          </a:p>
          <a:p>
            <a:endParaRPr lang="en-US" altLang="zh-TW" dirty="0" smtClean="0"/>
          </a:p>
          <a:p>
            <a:r>
              <a:rPr lang="zh-TW" altLang="en-US" dirty="0" smtClean="0"/>
              <a:t>選擇訊息量最高的 </a:t>
            </a:r>
            <a:r>
              <a:rPr lang="en-US" altLang="zh-TW" dirty="0" smtClean="0"/>
              <a:t>switch</a:t>
            </a:r>
            <a:r>
              <a:rPr lang="zh-TW" altLang="en-US" dirty="0" smtClean="0"/>
              <a:t>。</a:t>
            </a:r>
            <a:endParaRPr lang="en-US" altLang="zh-TW" dirty="0" smtClean="0"/>
          </a:p>
          <a:p>
            <a:endParaRPr lang="en-US" altLang="zh-TW" dirty="0" smtClean="0"/>
          </a:p>
          <a:p>
            <a:r>
              <a:rPr lang="zh-TW" altLang="en-US" dirty="0" smtClean="0"/>
              <a:t>選擇負載較低的 </a:t>
            </a:r>
            <a:r>
              <a:rPr lang="en-US" altLang="zh-TW" dirty="0" smtClean="0"/>
              <a:t>controller</a:t>
            </a:r>
            <a:r>
              <a:rPr lang="zh-TW" altLang="en-US" dirty="0" smtClean="0"/>
              <a:t>，將 </a:t>
            </a:r>
            <a:r>
              <a:rPr lang="en-US" altLang="zh-TW" dirty="0" smtClean="0"/>
              <a:t>switch </a:t>
            </a:r>
            <a:r>
              <a:rPr lang="zh-TW" altLang="en-US" dirty="0" smtClean="0"/>
              <a:t>轉移給 </a:t>
            </a:r>
            <a:r>
              <a:rPr lang="en-US" altLang="zh-TW" dirty="0" smtClean="0"/>
              <a:t>target controller</a:t>
            </a:r>
            <a:r>
              <a:rPr lang="zh-TW" altLang="en-US" dirty="0" smtClean="0"/>
              <a:t>。</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2016/12/7</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9</a:t>
            </a:fld>
            <a:endParaRPr lang="en-US" altLang="zh-TW"/>
          </a:p>
        </p:txBody>
      </p:sp>
    </p:spTree>
    <p:extLst>
      <p:ext uri="{BB962C8B-B14F-4D97-AF65-F5344CB8AC3E}">
        <p14:creationId xmlns:p14="http://schemas.microsoft.com/office/powerpoint/2010/main" val="1997465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kumimoji="0" lang="zh-TW" altLang="zh-TW">
              <a:ea typeface="新細明體" pitchFamily="18" charset="-120"/>
            </a:endParaRPr>
          </a:p>
        </p:txBody>
      </p:sp>
      <p:sp>
        <p:nvSpPr>
          <p:cNvPr id="100357"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60555732-0661-4510-8994-21747E367F95}" type="datetime1">
              <a:rPr lang="zh-TW" altLang="en-US"/>
              <a:pPr>
                <a:defRPr/>
              </a:pPr>
              <a:t>2016/12/7</a:t>
            </a:fld>
            <a:endParaRPr lang="en-US" altLang="zh-TW"/>
          </a:p>
        </p:txBody>
      </p:sp>
      <p:sp>
        <p:nvSpPr>
          <p:cNvPr id="8" name="Rectangle 8"/>
          <p:cNvSpPr>
            <a:spLocks noGrp="1" noChangeArrowheads="1"/>
          </p:cNvSpPr>
          <p:nvPr>
            <p:ph type="ftr" sz="quarter" idx="11"/>
          </p:nvPr>
        </p:nvSpPr>
        <p:spPr>
          <a:xfrm>
            <a:off x="2843213" y="6308725"/>
            <a:ext cx="4033837" cy="457200"/>
          </a:xfrm>
        </p:spPr>
        <p:txBody>
          <a:bodyPr/>
          <a:lstStyle>
            <a:lvl1pPr>
              <a:defRPr/>
            </a:lvl1pPr>
          </a:lstStyle>
          <a:p>
            <a:pPr>
              <a:defRPr/>
            </a:pPr>
            <a:r>
              <a:rPr lang="en-US" altLang="zh-TW"/>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C4D525C8-037D-4D9C-A89D-84B4CBED0478}" type="slidenum">
              <a:rPr lang="en-US" altLang="zh-TW"/>
              <a:pPr>
                <a:defRPr/>
              </a:pPr>
              <a:t>‹#›</a:t>
            </a:fld>
            <a:endParaRPr lang="en-US" altLang="zh-TW"/>
          </a:p>
        </p:txBody>
      </p:sp>
    </p:spTree>
    <p:extLst>
      <p:ext uri="{BB962C8B-B14F-4D97-AF65-F5344CB8AC3E}">
        <p14:creationId xmlns:p14="http://schemas.microsoft.com/office/powerpoint/2010/main" val="197407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46080299-9B71-4CE5-8AF3-49E78D1409C8}" type="datetime1">
              <a:rPr lang="zh-TW" altLang="en-US"/>
              <a:pPr>
                <a:defRPr/>
              </a:pPr>
              <a:t>2016/12/7</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CDD35581-8FB1-4BA3-A1BD-7283ADB7F164}" type="slidenum">
              <a:rPr lang="en-US" altLang="zh-TW"/>
              <a:pPr>
                <a:defRPr/>
              </a:pPr>
              <a:t>‹#›</a:t>
            </a:fld>
            <a:endParaRPr lang="en-US" altLang="zh-TW"/>
          </a:p>
        </p:txBody>
      </p:sp>
    </p:spTree>
    <p:extLst>
      <p:ext uri="{BB962C8B-B14F-4D97-AF65-F5344CB8AC3E}">
        <p14:creationId xmlns:p14="http://schemas.microsoft.com/office/powerpoint/2010/main" val="46151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34150" y="549275"/>
            <a:ext cx="1924050" cy="53943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762000" y="549275"/>
            <a:ext cx="5619750" cy="53943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2AF09290-2659-4358-AE6E-0D2AB2AB43AE}" type="datetime1">
              <a:rPr lang="zh-TW" altLang="en-US"/>
              <a:pPr>
                <a:defRPr/>
              </a:pPr>
              <a:t>2016/12/7</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B4378D4B-52B5-445E-B845-CE63557AFEDD}" type="slidenum">
              <a:rPr lang="en-US" altLang="zh-TW"/>
              <a:pPr>
                <a:defRPr/>
              </a:pPr>
              <a:t>‹#›</a:t>
            </a:fld>
            <a:endParaRPr lang="en-US" altLang="zh-TW"/>
          </a:p>
        </p:txBody>
      </p:sp>
    </p:spTree>
    <p:extLst>
      <p:ext uri="{BB962C8B-B14F-4D97-AF65-F5344CB8AC3E}">
        <p14:creationId xmlns:p14="http://schemas.microsoft.com/office/powerpoint/2010/main" val="247968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762000" y="549275"/>
            <a:ext cx="7696200" cy="592138"/>
          </a:xfrm>
        </p:spPr>
        <p:txBody>
          <a:bodyPr/>
          <a:lstStyle/>
          <a:p>
            <a:r>
              <a:rPr lang="zh-TW" altLang="en-US"/>
              <a:t>按一下以編輯母片標題樣式</a:t>
            </a:r>
          </a:p>
        </p:txBody>
      </p:sp>
      <p:sp>
        <p:nvSpPr>
          <p:cNvPr id="3" name="文字版面配置區 2"/>
          <p:cNvSpPr>
            <a:spLocks noGrp="1"/>
          </p:cNvSpPr>
          <p:nvPr>
            <p:ph type="body" sz="half" idx="1"/>
          </p:nvPr>
        </p:nvSpPr>
        <p:spPr>
          <a:xfrm>
            <a:off x="762000" y="1412875"/>
            <a:ext cx="37719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86300" y="1412875"/>
            <a:ext cx="37719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B53D082F-EB1F-4CA9-A2BB-73C8CA86B6DC}" type="datetime1">
              <a:rPr lang="zh-TW" altLang="en-US"/>
              <a:pPr>
                <a:defRPr/>
              </a:pPr>
              <a:t>2016/12/7</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3FE7B881-FCCB-4025-94C8-DA2AFB2801F9}" type="slidenum">
              <a:rPr lang="en-US" altLang="zh-TW"/>
              <a:pPr>
                <a:defRPr/>
              </a:pPr>
              <a:t>‹#›</a:t>
            </a:fld>
            <a:endParaRPr lang="en-US" altLang="zh-TW"/>
          </a:p>
        </p:txBody>
      </p:sp>
    </p:spTree>
    <p:extLst>
      <p:ext uri="{BB962C8B-B14F-4D97-AF65-F5344CB8AC3E}">
        <p14:creationId xmlns:p14="http://schemas.microsoft.com/office/powerpoint/2010/main" val="887309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762000" y="549275"/>
            <a:ext cx="7696200" cy="592138"/>
          </a:xfrm>
        </p:spPr>
        <p:txBody>
          <a:bodyPr/>
          <a:lstStyle/>
          <a:p>
            <a:r>
              <a:rPr lang="zh-TW" altLang="en-US"/>
              <a:t>按一下以編輯母片標題樣式</a:t>
            </a:r>
          </a:p>
        </p:txBody>
      </p:sp>
      <p:sp>
        <p:nvSpPr>
          <p:cNvPr id="3" name="表格版面配置區 2"/>
          <p:cNvSpPr>
            <a:spLocks noGrp="1"/>
          </p:cNvSpPr>
          <p:nvPr>
            <p:ph type="tbl" idx="1"/>
          </p:nvPr>
        </p:nvSpPr>
        <p:spPr>
          <a:xfrm>
            <a:off x="762000" y="1412875"/>
            <a:ext cx="7696200" cy="4530725"/>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43662556-DD1A-4320-A61A-1EEC9D929459}" type="datetime1">
              <a:rPr lang="zh-TW" altLang="en-US"/>
              <a:pPr>
                <a:defRPr/>
              </a:pPr>
              <a:t>2016/12/7</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9EE0783-66AB-4E9E-B57F-90858DA08AE8}" type="slidenum">
              <a:rPr lang="en-US" altLang="zh-TW"/>
              <a:pPr>
                <a:defRPr/>
              </a:pPr>
              <a:t>‹#›</a:t>
            </a:fld>
            <a:endParaRPr lang="en-US" altLang="zh-TW"/>
          </a:p>
        </p:txBody>
      </p:sp>
    </p:spTree>
    <p:extLst>
      <p:ext uri="{BB962C8B-B14F-4D97-AF65-F5344CB8AC3E}">
        <p14:creationId xmlns:p14="http://schemas.microsoft.com/office/powerpoint/2010/main" val="16473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945B5826-75D5-42B3-A5C4-B229DF8C6A71}" type="datetime1">
              <a:rPr lang="zh-TW" altLang="en-US"/>
              <a:pPr>
                <a:defRPr/>
              </a:pPr>
              <a:t>2016/12/7</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716951E2-EEAA-4669-B8F0-B40FD5B3C243}" type="slidenum">
              <a:rPr lang="en-US" altLang="zh-TW"/>
              <a:pPr>
                <a:defRPr/>
              </a:pPr>
              <a:t>‹#›</a:t>
            </a:fld>
            <a:endParaRPr lang="en-US" altLang="zh-TW"/>
          </a:p>
        </p:txBody>
      </p:sp>
    </p:spTree>
    <p:extLst>
      <p:ext uri="{BB962C8B-B14F-4D97-AF65-F5344CB8AC3E}">
        <p14:creationId xmlns:p14="http://schemas.microsoft.com/office/powerpoint/2010/main" val="215020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6D3840D1-7F77-4D1A-BD2B-AA0AFA56A26A}" type="datetime1">
              <a:rPr lang="zh-TW" altLang="en-US"/>
              <a:pPr>
                <a:defRPr/>
              </a:pPr>
              <a:t>2016/12/7</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CF754AE-326A-49DC-BA3C-648274DC3B11}" type="slidenum">
              <a:rPr lang="en-US" altLang="zh-TW"/>
              <a:pPr>
                <a:defRPr/>
              </a:pPr>
              <a:t>‹#›</a:t>
            </a:fld>
            <a:endParaRPr lang="en-US" altLang="zh-TW"/>
          </a:p>
        </p:txBody>
      </p:sp>
    </p:spTree>
    <p:extLst>
      <p:ext uri="{BB962C8B-B14F-4D97-AF65-F5344CB8AC3E}">
        <p14:creationId xmlns:p14="http://schemas.microsoft.com/office/powerpoint/2010/main" val="124117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762000" y="1412875"/>
            <a:ext cx="37719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86300" y="1412875"/>
            <a:ext cx="37719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3A8D7D96-79B4-4AC6-A23F-82AC22FB9E37}" type="datetime1">
              <a:rPr lang="zh-TW" altLang="en-US"/>
              <a:pPr>
                <a:defRPr/>
              </a:pPr>
              <a:t>2016/12/7</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D86F1F05-B80C-4342-AEC2-30DC8D76B3D4}" type="slidenum">
              <a:rPr lang="en-US" altLang="zh-TW"/>
              <a:pPr>
                <a:defRPr/>
              </a:pPr>
              <a:t>‹#›</a:t>
            </a:fld>
            <a:endParaRPr lang="en-US" altLang="zh-TW"/>
          </a:p>
        </p:txBody>
      </p:sp>
    </p:spTree>
    <p:extLst>
      <p:ext uri="{BB962C8B-B14F-4D97-AF65-F5344CB8AC3E}">
        <p14:creationId xmlns:p14="http://schemas.microsoft.com/office/powerpoint/2010/main" val="169736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fld id="{B2C8D481-9A74-41A8-A3DD-B725FABA0BFD}" type="datetime1">
              <a:rPr lang="zh-TW" altLang="en-US"/>
              <a:pPr>
                <a:defRPr/>
              </a:pPr>
              <a:t>2016/12/7</a:t>
            </a:fld>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5D8368F9-24E6-4439-86FC-553CFE5611B9}" type="slidenum">
              <a:rPr lang="en-US" altLang="zh-TW"/>
              <a:pPr>
                <a:defRPr/>
              </a:pPr>
              <a:t>‹#›</a:t>
            </a:fld>
            <a:endParaRPr lang="en-US" altLang="zh-TW"/>
          </a:p>
        </p:txBody>
      </p:sp>
    </p:spTree>
    <p:extLst>
      <p:ext uri="{BB962C8B-B14F-4D97-AF65-F5344CB8AC3E}">
        <p14:creationId xmlns:p14="http://schemas.microsoft.com/office/powerpoint/2010/main" val="307046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fld id="{C93432D8-DDB8-4D0D-A821-5B579638449B}" type="datetime1">
              <a:rPr lang="zh-TW" altLang="en-US"/>
              <a:pPr>
                <a:defRPr/>
              </a:pPr>
              <a:t>2016/12/7</a:t>
            </a:fld>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CC3723CC-A3E8-494E-B22F-9BADF4484A4A}" type="slidenum">
              <a:rPr lang="en-US" altLang="zh-TW"/>
              <a:pPr>
                <a:defRPr/>
              </a:pPr>
              <a:t>‹#›</a:t>
            </a:fld>
            <a:endParaRPr lang="en-US" altLang="zh-TW"/>
          </a:p>
        </p:txBody>
      </p:sp>
    </p:spTree>
    <p:extLst>
      <p:ext uri="{BB962C8B-B14F-4D97-AF65-F5344CB8AC3E}">
        <p14:creationId xmlns:p14="http://schemas.microsoft.com/office/powerpoint/2010/main" val="3197492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C528D2E-D3A3-40BD-85D2-775B7A5B698A}" type="datetime1">
              <a:rPr lang="zh-TW" altLang="en-US"/>
              <a:pPr>
                <a:defRPr/>
              </a:pPr>
              <a:t>2016/12/7</a:t>
            </a:fld>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1CCA9615-97A3-4B50-80FA-CDDFC7E0164E}" type="slidenum">
              <a:rPr lang="en-US" altLang="zh-TW"/>
              <a:pPr>
                <a:defRPr/>
              </a:pPr>
              <a:t>‹#›</a:t>
            </a:fld>
            <a:endParaRPr lang="en-US" altLang="zh-TW"/>
          </a:p>
        </p:txBody>
      </p:sp>
    </p:spTree>
    <p:extLst>
      <p:ext uri="{BB962C8B-B14F-4D97-AF65-F5344CB8AC3E}">
        <p14:creationId xmlns:p14="http://schemas.microsoft.com/office/powerpoint/2010/main" val="3605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A9F84AE2-8279-4719-AA7D-0CCC31134587}" type="datetime1">
              <a:rPr lang="zh-TW" altLang="en-US"/>
              <a:pPr>
                <a:defRPr/>
              </a:pPr>
              <a:t>2016/12/7</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9268E641-5E6C-4237-BE88-7A5ACB6ACF21}" type="slidenum">
              <a:rPr lang="en-US" altLang="zh-TW"/>
              <a:pPr>
                <a:defRPr/>
              </a:pPr>
              <a:t>‹#›</a:t>
            </a:fld>
            <a:endParaRPr lang="en-US" altLang="zh-TW"/>
          </a:p>
        </p:txBody>
      </p:sp>
    </p:spTree>
    <p:extLst>
      <p:ext uri="{BB962C8B-B14F-4D97-AF65-F5344CB8AC3E}">
        <p14:creationId xmlns:p14="http://schemas.microsoft.com/office/powerpoint/2010/main" val="138822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DE7A583F-7C87-430E-BA42-51959189E1EB}" type="datetime1">
              <a:rPr lang="zh-TW" altLang="en-US"/>
              <a:pPr>
                <a:defRPr/>
              </a:pPr>
              <a:t>2016/12/7</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5D2EF0DD-2EB3-4841-BC04-5E0E052FC0DC}" type="slidenum">
              <a:rPr lang="en-US" altLang="zh-TW"/>
              <a:pPr>
                <a:defRPr/>
              </a:pPr>
              <a:t>‹#›</a:t>
            </a:fld>
            <a:endParaRPr lang="en-US" altLang="zh-TW"/>
          </a:p>
        </p:txBody>
      </p:sp>
    </p:spTree>
    <p:extLst>
      <p:ext uri="{BB962C8B-B14F-4D97-AF65-F5344CB8AC3E}">
        <p14:creationId xmlns:p14="http://schemas.microsoft.com/office/powerpoint/2010/main" val="118285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49275"/>
            <a:ext cx="76962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762000" y="1412875"/>
            <a:ext cx="76962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9332" name="Rectangle 4"/>
          <p:cNvSpPr>
            <a:spLocks noGrp="1" noChangeArrowheads="1"/>
          </p:cNvSpPr>
          <p:nvPr>
            <p:ph type="dt" sz="half" idx="2"/>
          </p:nvPr>
        </p:nvSpPr>
        <p:spPr bwMode="auto">
          <a:xfrm>
            <a:off x="762000" y="630872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C5623A5B-BE50-49C9-96A3-44CA19F684C2}" type="datetime1">
              <a:rPr lang="zh-TW" altLang="en-US"/>
              <a:pPr>
                <a:defRPr/>
              </a:pPr>
              <a:t>2016/12/7</a:t>
            </a:fld>
            <a:endParaRPr lang="en-US" altLang="zh-TW"/>
          </a:p>
        </p:txBody>
      </p:sp>
      <p:sp>
        <p:nvSpPr>
          <p:cNvPr id="99333" name="Rectangle 5"/>
          <p:cNvSpPr>
            <a:spLocks noGrp="1" noChangeArrowheads="1"/>
          </p:cNvSpPr>
          <p:nvPr>
            <p:ph type="ftr" sz="quarter" idx="3"/>
          </p:nvPr>
        </p:nvSpPr>
        <p:spPr bwMode="auto">
          <a:xfrm>
            <a:off x="2843213" y="6284913"/>
            <a:ext cx="39608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r>
              <a:rPr lang="en-US" altLang="zh-TW"/>
              <a:t>National Cheng Kung University CSIE Computer &amp; Internet Architecture Lab </a:t>
            </a:r>
          </a:p>
        </p:txBody>
      </p:sp>
      <p:sp>
        <p:nvSpPr>
          <p:cNvPr id="99334" name="Rectangle 6"/>
          <p:cNvSpPr>
            <a:spLocks noGrp="1" noChangeArrowheads="1"/>
          </p:cNvSpPr>
          <p:nvPr>
            <p:ph type="sldNum" sz="quarter" idx="4"/>
          </p:nvPr>
        </p:nvSpPr>
        <p:spPr bwMode="auto">
          <a:xfrm>
            <a:off x="6858000" y="6308725"/>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22008DEC-E19B-4006-9D6C-42694AEFA0F0}" type="slidenum">
              <a:rPr lang="en-US" altLang="zh-TW"/>
              <a:pPr>
                <a:defRPr/>
              </a:pPr>
              <a:t>‹#›</a:t>
            </a:fld>
            <a:endParaRPr lang="en-US" altLang="zh-TW"/>
          </a:p>
        </p:txBody>
      </p:sp>
      <p:grpSp>
        <p:nvGrpSpPr>
          <p:cNvPr id="1031" name="Group 10"/>
          <p:cNvGrpSpPr>
            <a:grpSpLocks/>
          </p:cNvGrpSpPr>
          <p:nvPr/>
        </p:nvGrpSpPr>
        <p:grpSpPr bwMode="auto">
          <a:xfrm>
            <a:off x="168275" y="212725"/>
            <a:ext cx="8823325"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a:defRPr/>
              </a:pPr>
              <a:endParaRPr lang="zh-TW" altLang="en-US">
                <a:ea typeface="新細明體" pitchFamily="18" charset="-120"/>
              </a:endParaRPr>
            </a:p>
          </p:txBody>
        </p:sp>
      </p:grpSp>
    </p:spTree>
  </p:cSld>
  <p:clrMap bg1="lt1" tx1="dk1" bg2="lt2" tx2="dk2" accent1="accent1" accent2="accent2" accent3="accent3" accent4="accent4" accent5="accent5" accent6="accent6" hlink="hlink" folHlink="folHlink"/>
  <p:sldLayoutIdLst>
    <p:sldLayoutId id="2147484124"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Lst>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88118" y="1052736"/>
            <a:ext cx="8785225" cy="1944687"/>
          </a:xfrm>
        </p:spPr>
        <p:txBody>
          <a:bodyPr/>
          <a:lstStyle/>
          <a:p>
            <a:r>
              <a:rPr lang="en-US" altLang="zh-TW" sz="2800" b="1" i="0" dirty="0"/>
              <a:t>A Load Balancing Mechanism for multiple SDN Controllers based on Load Informing Strategy</a:t>
            </a:r>
            <a:endParaRPr lang="zh-TW" altLang="zh-TW" sz="2800" i="0" dirty="0"/>
          </a:p>
        </p:txBody>
      </p:sp>
      <p:sp>
        <p:nvSpPr>
          <p:cNvPr id="3075" name="Rectangle 3"/>
          <p:cNvSpPr>
            <a:spLocks noGrp="1" noChangeArrowheads="1"/>
          </p:cNvSpPr>
          <p:nvPr>
            <p:ph type="subTitle" idx="1"/>
          </p:nvPr>
        </p:nvSpPr>
        <p:spPr>
          <a:xfrm>
            <a:off x="1403648" y="3429000"/>
            <a:ext cx="6444716" cy="2160588"/>
          </a:xfrm>
        </p:spPr>
        <p:txBody>
          <a:bodyPr/>
          <a:lstStyle/>
          <a:p>
            <a:pPr algn="l"/>
            <a:r>
              <a:rPr lang="en-US" altLang="zh-TW" sz="1800" dirty="0"/>
              <a:t>Author: </a:t>
            </a:r>
            <a:r>
              <a:rPr lang="en-US" altLang="zh-TW" sz="1800" dirty="0" smtClean="0"/>
              <a:t>	</a:t>
            </a:r>
            <a:r>
              <a:rPr lang="en-US" altLang="zh-TW" sz="1800" dirty="0" err="1" smtClean="0"/>
              <a:t>Jinke</a:t>
            </a:r>
            <a:r>
              <a:rPr lang="en-US" altLang="zh-TW" sz="1800" dirty="0" smtClean="0"/>
              <a:t> </a:t>
            </a:r>
            <a:r>
              <a:rPr lang="en-US" altLang="zh-TW" sz="1800" dirty="0"/>
              <a:t>Yu, Ying Wang, </a:t>
            </a:r>
            <a:r>
              <a:rPr lang="en-US" altLang="zh-TW" sz="1800" dirty="0" err="1"/>
              <a:t>Keke</a:t>
            </a:r>
            <a:r>
              <a:rPr lang="en-US" altLang="zh-TW" sz="1800" dirty="0"/>
              <a:t> Pei, </a:t>
            </a:r>
            <a:endParaRPr lang="en-US" altLang="zh-TW" sz="1800" dirty="0" smtClean="0"/>
          </a:p>
          <a:p>
            <a:pPr algn="l"/>
            <a:r>
              <a:rPr lang="en-US" altLang="zh-TW" sz="1800" dirty="0"/>
              <a:t>	</a:t>
            </a:r>
            <a:r>
              <a:rPr lang="en-US" altLang="zh-TW" sz="1800" dirty="0" err="1" smtClean="0"/>
              <a:t>Shujuan</a:t>
            </a:r>
            <a:r>
              <a:rPr lang="en-US" altLang="zh-TW" sz="1800" dirty="0" smtClean="0"/>
              <a:t> </a:t>
            </a:r>
            <a:r>
              <a:rPr lang="en-US" altLang="zh-TW" sz="1800" dirty="0"/>
              <a:t>Zhang, </a:t>
            </a:r>
            <a:r>
              <a:rPr lang="en-US" altLang="zh-TW" sz="1800" dirty="0" err="1"/>
              <a:t>Jiacong</a:t>
            </a:r>
            <a:r>
              <a:rPr lang="en-US" altLang="zh-TW" sz="1800" dirty="0"/>
              <a:t> Li</a:t>
            </a:r>
            <a:endParaRPr lang="en-US" altLang="zh-TW" sz="1800" dirty="0"/>
          </a:p>
          <a:p>
            <a:pPr algn="l"/>
            <a:r>
              <a:rPr lang="en-US" altLang="zh-TW" sz="1800" dirty="0">
                <a:latin typeface="Times New Roman" panose="02020603050405020304" pitchFamily="18" charset="0"/>
                <a:cs typeface="Times New Roman" panose="02020603050405020304" pitchFamily="18" charset="0"/>
              </a:rPr>
              <a:t>Publisher/Conference: </a:t>
            </a:r>
            <a:r>
              <a:rPr lang="en-US" altLang="zh-TW" sz="1800" dirty="0"/>
              <a:t>(APNOMS), 2016 18th Asia-Pacific</a:t>
            </a:r>
            <a:endParaRPr lang="en-US" altLang="zh-TW" sz="1800" dirty="0">
              <a:latin typeface="Times New Roman" panose="02020603050405020304" pitchFamily="18" charset="0"/>
              <a:cs typeface="Times New Roman" panose="02020603050405020304" pitchFamily="18" charset="0"/>
            </a:endParaRPr>
          </a:p>
          <a:p>
            <a:pPr algn="l"/>
            <a:r>
              <a:rPr lang="en-US" altLang="zh-TW" sz="1800" dirty="0">
                <a:latin typeface="Times New Roman" panose="02020603050405020304" pitchFamily="18" charset="0"/>
                <a:cs typeface="Times New Roman" panose="02020603050405020304" pitchFamily="18" charset="0"/>
              </a:rPr>
              <a:t>Presenter: </a:t>
            </a:r>
            <a:r>
              <a:rPr lang="en-US" altLang="zh-TW" sz="1800" dirty="0"/>
              <a:t>Cheng-Feng </a:t>
            </a:r>
            <a:r>
              <a:rPr lang="en-US" altLang="zh-TW" sz="1800" dirty="0" err="1"/>
              <a:t>Ke</a:t>
            </a:r>
            <a:endParaRPr lang="en-US" altLang="zh-TW" sz="1800" dirty="0"/>
          </a:p>
          <a:p>
            <a:pPr algn="l"/>
            <a:r>
              <a:rPr lang="en-US" altLang="zh-TW" sz="1800" dirty="0">
                <a:latin typeface="Times New Roman" panose="02020603050405020304" pitchFamily="18" charset="0"/>
                <a:cs typeface="Times New Roman" panose="02020603050405020304" pitchFamily="18" charset="0"/>
              </a:rPr>
              <a:t>Date: </a:t>
            </a:r>
            <a:r>
              <a:rPr lang="en-US" altLang="zh-TW" sz="1800" dirty="0" smtClean="0">
                <a:latin typeface="Times New Roman" panose="02020603050405020304" pitchFamily="18" charset="0"/>
                <a:cs typeface="Times New Roman" panose="02020603050405020304" pitchFamily="18" charset="0"/>
              </a:rPr>
              <a:t>2016/12/07</a:t>
            </a:r>
            <a:endParaRPr kumimoji="0" lang="en-US" altLang="zh-TW" sz="400" dirty="0">
              <a:latin typeface="標楷體" pitchFamily="65" charset="-120"/>
              <a:ea typeface="標楷體" pitchFamily="65" charset="-120"/>
            </a:endParaRPr>
          </a:p>
        </p:txBody>
      </p:sp>
      <p:sp>
        <p:nvSpPr>
          <p:cNvPr id="3077" name="Rectangle 5"/>
          <p:cNvSpPr>
            <a:spLocks noChangeArrowheads="1"/>
          </p:cNvSpPr>
          <p:nvPr/>
        </p:nvSpPr>
        <p:spPr bwMode="auto">
          <a:xfrm>
            <a:off x="1600200" y="6016625"/>
            <a:ext cx="59610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algn="ctr" eaLnBrk="0" hangingPunct="0"/>
            <a:r>
              <a:rPr lang="en-US" altLang="zh-TW" sz="1600" dirty="0"/>
              <a:t>Department of Computer Science and Information Engineering </a:t>
            </a:r>
          </a:p>
          <a:p>
            <a:pPr algn="ctr" eaLnBrk="0" hangingPunct="0"/>
            <a:r>
              <a:rPr lang="en-US" altLang="zh-TW" sz="1600" dirty="0"/>
              <a:t>National Cheng Kung University, Taiwan R.O.C.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Balance Decision component</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10</a:t>
            </a:fld>
            <a:endParaRPr lang="en-US" altLang="zh-TW"/>
          </a:p>
        </p:txBody>
      </p:sp>
      <mc:AlternateContent xmlns:mc="http://schemas.openxmlformats.org/markup-compatibility/2006">
        <mc:Choice xmlns:a14="http://schemas.microsoft.com/office/drawing/2010/main" Requires="a14">
          <p:sp>
            <p:nvSpPr>
              <p:cNvPr id="7" name="內容版面配置區 6"/>
              <p:cNvSpPr>
                <a:spLocks noGrp="1"/>
              </p:cNvSpPr>
              <p:nvPr>
                <p:ph idx="1"/>
              </p:nvPr>
            </p:nvSpPr>
            <p:spPr>
              <a:xfrm>
                <a:off x="762000" y="1412875"/>
                <a:ext cx="7696200" cy="4530725"/>
              </a:xfrm>
            </p:spPr>
            <p:txBody>
              <a:bodyPr/>
              <a:lstStyle/>
              <a:p>
                <a:r>
                  <a:rPr lang="en-US" altLang="zh-TW" sz="2200" dirty="0" smtClean="0">
                    <a:solidFill>
                      <a:srgbClr val="FF0000"/>
                    </a:solidFill>
                  </a:rPr>
                  <a:t>The heaviest overloaded controller judgment</a:t>
                </a:r>
              </a:p>
              <a:p>
                <a:endParaRPr lang="en-US" altLang="zh-TW" sz="2200" dirty="0" smtClean="0"/>
              </a:p>
              <a:p>
                <a14:m>
                  <m:oMath xmlns:m="http://schemas.openxmlformats.org/officeDocument/2006/math">
                    <m:sSub>
                      <m:sSubPr>
                        <m:ctrlPr>
                          <a:rPr lang="en-US" altLang="zh-TW" sz="2200" b="0" i="1" smtClean="0">
                            <a:solidFill>
                              <a:srgbClr val="FF0000"/>
                            </a:solidFill>
                            <a:latin typeface="Cambria Math" panose="02040503050406030204" pitchFamily="18" charset="0"/>
                          </a:rPr>
                        </m:ctrlPr>
                      </m:sSubPr>
                      <m:e>
                        <m:r>
                          <a:rPr lang="en-US" altLang="zh-TW" sz="2200" b="0" i="1" smtClean="0">
                            <a:solidFill>
                              <a:srgbClr val="FF0000"/>
                            </a:solidFill>
                            <a:latin typeface="Cambria Math" panose="02040503050406030204" pitchFamily="18" charset="0"/>
                          </a:rPr>
                          <m:t>𝐿</m:t>
                        </m:r>
                      </m:e>
                      <m:sub>
                        <m:r>
                          <a:rPr lang="en-US" altLang="zh-TW" sz="2200" b="0" i="1" smtClean="0">
                            <a:solidFill>
                              <a:srgbClr val="FF0000"/>
                            </a:solidFill>
                            <a:latin typeface="Cambria Math" panose="02040503050406030204" pitchFamily="18" charset="0"/>
                          </a:rPr>
                          <m:t>𝐶𝑢𝑟𝑟𝑒𝑛𝑡</m:t>
                        </m:r>
                      </m:sub>
                    </m:sSub>
                  </m:oMath>
                </a14:m>
                <a:r>
                  <a:rPr lang="en-US" altLang="zh-TW" sz="2200" dirty="0" smtClean="0"/>
                  <a:t> denotes </a:t>
                </a:r>
                <a:r>
                  <a:rPr lang="en-US" altLang="zh-TW" sz="2200" dirty="0"/>
                  <a:t>the current load value of a </a:t>
                </a:r>
                <a:r>
                  <a:rPr lang="en-US" altLang="zh-TW" sz="2200" dirty="0" smtClean="0"/>
                  <a:t>controller.</a:t>
                </a:r>
              </a:p>
              <a:p>
                <a14:m>
                  <m:oMath xmlns:m="http://schemas.openxmlformats.org/officeDocument/2006/math">
                    <m:r>
                      <a:rPr lang="en-US" altLang="zh-TW" sz="2200" b="0" i="1" smtClean="0">
                        <a:solidFill>
                          <a:srgbClr val="FF0000"/>
                        </a:solidFill>
                        <a:latin typeface="Cambria Math" panose="02040503050406030204" pitchFamily="18" charset="0"/>
                      </a:rPr>
                      <m:t>𝑇h𝑟</m:t>
                    </m:r>
                  </m:oMath>
                </a14:m>
                <a:r>
                  <a:rPr lang="en-US" altLang="zh-TW" sz="2200" dirty="0" smtClean="0">
                    <a:solidFill>
                      <a:srgbClr val="FF0000"/>
                    </a:solidFill>
                  </a:rPr>
                  <a:t> </a:t>
                </a:r>
                <a:r>
                  <a:rPr lang="en-US" altLang="zh-TW" sz="2200" dirty="0" smtClean="0"/>
                  <a:t>is </a:t>
                </a:r>
                <a:r>
                  <a:rPr lang="en-US" altLang="zh-TW" sz="2200" dirty="0"/>
                  <a:t>the load threshold of the </a:t>
                </a:r>
                <a:r>
                  <a:rPr lang="en-US" altLang="zh-TW" sz="2200" dirty="0" smtClean="0"/>
                  <a:t>controller.</a:t>
                </a:r>
              </a:p>
              <a:p>
                <a14:m>
                  <m:oMath xmlns:m="http://schemas.openxmlformats.org/officeDocument/2006/math">
                    <m:sSub>
                      <m:sSubPr>
                        <m:ctrlPr>
                          <a:rPr lang="en-US" altLang="zh-TW" sz="2200" i="1" smtClean="0">
                            <a:solidFill>
                              <a:srgbClr val="FF0000"/>
                            </a:solidFill>
                            <a:latin typeface="Cambria Math" panose="02040503050406030204" pitchFamily="18" charset="0"/>
                          </a:rPr>
                        </m:ctrlPr>
                      </m:sSubPr>
                      <m:e>
                        <m:r>
                          <a:rPr lang="en-US" altLang="zh-TW" sz="2200" b="0" i="1" smtClean="0">
                            <a:solidFill>
                              <a:srgbClr val="FF0000"/>
                            </a:solidFill>
                            <a:latin typeface="Cambria Math" panose="02040503050406030204" pitchFamily="18" charset="0"/>
                          </a:rPr>
                          <m:t>𝑃</m:t>
                        </m:r>
                      </m:e>
                      <m:sub>
                        <m:r>
                          <a:rPr lang="en-US" altLang="zh-TW" sz="2200" b="0" i="1" smtClean="0">
                            <a:solidFill>
                              <a:srgbClr val="FF0000"/>
                            </a:solidFill>
                            <a:latin typeface="Cambria Math" panose="02040503050406030204" pitchFamily="18" charset="0"/>
                          </a:rPr>
                          <m:t>𝑜𝑣𝑒𝑟𝐿𝑜𝑎𝑑</m:t>
                        </m:r>
                      </m:sub>
                    </m:sSub>
                  </m:oMath>
                </a14:m>
                <a:r>
                  <a:rPr lang="en-US" altLang="zh-TW" sz="2200" dirty="0" smtClean="0"/>
                  <a:t> is </a:t>
                </a:r>
                <a:r>
                  <a:rPr lang="en-US" altLang="zh-TW" sz="2200" dirty="0"/>
                  <a:t>the overload proportion of an overloaded </a:t>
                </a:r>
                <a:r>
                  <a:rPr lang="en-US" altLang="zh-TW" sz="2200" dirty="0" smtClean="0"/>
                  <a:t>controller</a:t>
                </a:r>
                <a:r>
                  <a:rPr lang="en-US" altLang="zh-TW" sz="2200" dirty="0"/>
                  <a:t>.</a:t>
                </a:r>
              </a:p>
            </p:txBody>
          </p:sp>
        </mc:Choice>
        <mc:Fallback>
          <p:sp>
            <p:nvSpPr>
              <p:cNvPr id="7" name="內容版面配置區 6"/>
              <p:cNvSpPr>
                <a:spLocks noGrp="1" noRot="1" noChangeAspect="1" noMove="1" noResize="1" noEditPoints="1" noAdjustHandles="1" noChangeArrowheads="1" noChangeShapeType="1" noTextEdit="1"/>
              </p:cNvSpPr>
              <p:nvPr>
                <p:ph idx="1"/>
              </p:nvPr>
            </p:nvSpPr>
            <p:spPr>
              <a:xfrm>
                <a:off x="762000" y="1412875"/>
                <a:ext cx="7696200" cy="4530725"/>
              </a:xfrm>
              <a:blipFill>
                <a:blip r:embed="rId3"/>
                <a:stretch>
                  <a:fillRect l="-238" t="-942"/>
                </a:stretch>
              </a:blipFill>
            </p:spPr>
            <p:txBody>
              <a:bodyPr/>
              <a:lstStyle/>
              <a:p>
                <a:r>
                  <a:rPr lang="zh-TW" altLang="en-US">
                    <a:noFill/>
                  </a:rPr>
                  <a:t> </a:t>
                </a:r>
              </a:p>
            </p:txBody>
          </p:sp>
        </mc:Fallback>
      </mc:AlternateContent>
      <p:pic>
        <p:nvPicPr>
          <p:cNvPr id="3" name="圖片 2"/>
          <p:cNvPicPr>
            <a:picLocks noChangeAspect="1"/>
          </p:cNvPicPr>
          <p:nvPr/>
        </p:nvPicPr>
        <p:blipFill>
          <a:blip r:embed="rId4"/>
          <a:stretch>
            <a:fillRect/>
          </a:stretch>
        </p:blipFill>
        <p:spPr>
          <a:xfrm>
            <a:off x="2663788" y="4509120"/>
            <a:ext cx="3960440" cy="790843"/>
          </a:xfrm>
          <a:prstGeom prst="rect">
            <a:avLst/>
          </a:prstGeom>
        </p:spPr>
      </p:pic>
    </p:spTree>
    <p:extLst>
      <p:ext uri="{BB962C8B-B14F-4D97-AF65-F5344CB8AC3E}">
        <p14:creationId xmlns:p14="http://schemas.microsoft.com/office/powerpoint/2010/main" val="378884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Balance Decision component</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11</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200" dirty="0" smtClean="0">
                <a:solidFill>
                  <a:srgbClr val="FF0000"/>
                </a:solidFill>
              </a:rPr>
              <a:t>Switch selection</a:t>
            </a:r>
          </a:p>
          <a:p>
            <a:endParaRPr lang="en-US" altLang="zh-TW" sz="2200" dirty="0" smtClean="0"/>
          </a:p>
          <a:p>
            <a:r>
              <a:rPr lang="en-US" altLang="zh-TW" sz="2200" dirty="0"/>
              <a:t>The bigger the average message arrival rate is, the switch brings more load to its controller</a:t>
            </a:r>
            <a:r>
              <a:rPr lang="en-US" altLang="zh-TW" sz="2200" dirty="0" smtClean="0"/>
              <a:t>.</a:t>
            </a:r>
          </a:p>
          <a:p>
            <a:endParaRPr lang="en-US" altLang="zh-TW" sz="2200" dirty="0" smtClean="0"/>
          </a:p>
          <a:p>
            <a:r>
              <a:rPr lang="en-US" altLang="zh-TW" sz="2200" dirty="0"/>
              <a:t>If one selected switch with high arrival rate can reduce the load of the controller to be under the threshold, the switch selection is </a:t>
            </a:r>
            <a:r>
              <a:rPr lang="en-US" altLang="zh-TW" sz="2200" dirty="0" smtClean="0"/>
              <a:t>finished</a:t>
            </a:r>
            <a:r>
              <a:rPr lang="en-US" altLang="zh-TW" sz="2200" dirty="0"/>
              <a:t>.</a:t>
            </a:r>
          </a:p>
        </p:txBody>
      </p:sp>
    </p:spTree>
    <p:extLst>
      <p:ext uri="{BB962C8B-B14F-4D97-AF65-F5344CB8AC3E}">
        <p14:creationId xmlns:p14="http://schemas.microsoft.com/office/powerpoint/2010/main" val="291333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Balance Decision component</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12</a:t>
            </a:fld>
            <a:endParaRPr lang="en-US" altLang="zh-TW"/>
          </a:p>
        </p:txBody>
      </p:sp>
      <mc:AlternateContent xmlns:mc="http://schemas.openxmlformats.org/markup-compatibility/2006">
        <mc:Choice xmlns:a14="http://schemas.microsoft.com/office/drawing/2010/main" Requires="a14">
          <p:sp>
            <p:nvSpPr>
              <p:cNvPr id="7" name="內容版面配置區 6"/>
              <p:cNvSpPr>
                <a:spLocks noGrp="1"/>
              </p:cNvSpPr>
              <p:nvPr>
                <p:ph idx="1"/>
              </p:nvPr>
            </p:nvSpPr>
            <p:spPr>
              <a:xfrm>
                <a:off x="762000" y="1412875"/>
                <a:ext cx="7696200" cy="4530725"/>
              </a:xfrm>
            </p:spPr>
            <p:txBody>
              <a:bodyPr/>
              <a:lstStyle/>
              <a:p>
                <a:r>
                  <a:rPr lang="en-US" altLang="zh-TW" sz="2200" dirty="0" smtClean="0">
                    <a:solidFill>
                      <a:srgbClr val="FF0000"/>
                    </a:solidFill>
                  </a:rPr>
                  <a:t>Switch selection</a:t>
                </a:r>
              </a:p>
              <a:p>
                <a:endParaRPr lang="en-US" altLang="zh-TW" sz="2200" dirty="0" smtClean="0"/>
              </a:p>
              <a:p>
                <a:r>
                  <a:rPr lang="en-US" altLang="zh-TW" sz="2200" dirty="0"/>
                  <a:t>If not, the above switch groups with another switch with high arrival rate as the migrated switches and so on. So we sort the switches controlled by the overloaded controller in descending order with their message arrival rate</a:t>
                </a:r>
                <a:r>
                  <a:rPr lang="en-US" altLang="zh-TW" sz="2200" dirty="0" smtClean="0"/>
                  <a:t>.</a:t>
                </a:r>
              </a:p>
              <a:p>
                <a:pPr marL="0" indent="0">
                  <a:buNone/>
                </a:pPr>
                <a:endParaRPr lang="en-US" altLang="zh-TW" sz="2200" dirty="0" smtClean="0"/>
              </a:p>
              <a:p>
                <a:r>
                  <a:rPr lang="en-US" altLang="zh-TW" sz="2200" dirty="0"/>
                  <a:t>When choosing the switch, we also define a constraint formula (3). We ensure that the migrated load </a:t>
                </a:r>
                <a14:m>
                  <m:oMath xmlns:m="http://schemas.openxmlformats.org/officeDocument/2006/math">
                    <m:sSub>
                      <m:sSubPr>
                        <m:ctrlPr>
                          <a:rPr lang="en-US" altLang="zh-TW" sz="2200" i="1">
                            <a:latin typeface="Cambria Math" panose="02040503050406030204" pitchFamily="18" charset="0"/>
                          </a:rPr>
                        </m:ctrlPr>
                      </m:sSubPr>
                      <m:e>
                        <m:r>
                          <a:rPr lang="en-US" altLang="zh-TW" sz="2200" i="1">
                            <a:latin typeface="Cambria Math" panose="02040503050406030204" pitchFamily="18" charset="0"/>
                          </a:rPr>
                          <m:t>𝐿</m:t>
                        </m:r>
                      </m:e>
                      <m:sub>
                        <m:r>
                          <a:rPr lang="en-US" altLang="zh-TW" sz="2200" i="1">
                            <a:latin typeface="Cambria Math" panose="02040503050406030204" pitchFamily="18" charset="0"/>
                          </a:rPr>
                          <m:t>𝐶𝑢𝑟𝑟𝑒𝑛𝑡</m:t>
                        </m:r>
                      </m:sub>
                    </m:sSub>
                  </m:oMath>
                </a14:m>
                <a:r>
                  <a:rPr lang="en-US" altLang="zh-TW" sz="2200" dirty="0"/>
                  <a:t> is not more than </a:t>
                </a:r>
                <a14:m>
                  <m:oMath xmlns:m="http://schemas.openxmlformats.org/officeDocument/2006/math">
                    <m:sSub>
                      <m:sSubPr>
                        <m:ctrlPr>
                          <a:rPr lang="en-US" altLang="zh-TW" sz="2200" i="1">
                            <a:latin typeface="Cambria Math" panose="02040503050406030204" pitchFamily="18" charset="0"/>
                          </a:rPr>
                        </m:ctrlPr>
                      </m:sSubPr>
                      <m:e>
                        <m:r>
                          <a:rPr lang="en-US" altLang="zh-TW" sz="2200" i="1">
                            <a:latin typeface="Cambria Math" panose="02040503050406030204" pitchFamily="18" charset="0"/>
                          </a:rPr>
                          <m:t>𝐿</m:t>
                        </m:r>
                      </m:e>
                      <m:sub>
                        <m:r>
                          <a:rPr lang="en-US" altLang="zh-TW" sz="2200" i="1">
                            <a:latin typeface="Cambria Math" panose="02040503050406030204" pitchFamily="18" charset="0"/>
                          </a:rPr>
                          <m:t>𝐶𝑢𝑟𝑟𝑒𝑛𝑡</m:t>
                        </m:r>
                      </m:sub>
                    </m:sSub>
                  </m:oMath>
                </a14:m>
                <a:r>
                  <a:rPr lang="zh-TW" altLang="en-US" sz="2200" dirty="0" smtClean="0"/>
                  <a:t> </a:t>
                </a:r>
                <a:r>
                  <a:rPr lang="en-US" altLang="zh-TW" sz="2200" dirty="0" smtClean="0"/>
                  <a:t>of </a:t>
                </a:r>
                <a:r>
                  <a:rPr lang="en-US" altLang="zh-TW" sz="2200" dirty="0"/>
                  <a:t>the difference between load threshold </a:t>
                </a:r>
                <a14:m>
                  <m:oMath xmlns:m="http://schemas.openxmlformats.org/officeDocument/2006/math">
                    <m:sSub>
                      <m:sSubPr>
                        <m:ctrlPr>
                          <a:rPr lang="en-US" altLang="zh-TW" sz="2200" i="1">
                            <a:latin typeface="Cambria Math" panose="02040503050406030204" pitchFamily="18" charset="0"/>
                          </a:rPr>
                        </m:ctrlPr>
                      </m:sSubPr>
                      <m:e>
                        <m:r>
                          <a:rPr lang="en-US" altLang="zh-TW" sz="2200" i="1">
                            <a:latin typeface="Cambria Math" panose="02040503050406030204" pitchFamily="18" charset="0"/>
                          </a:rPr>
                          <m:t>𝐿</m:t>
                        </m:r>
                      </m:e>
                      <m:sub>
                        <m:r>
                          <a:rPr lang="en-US" altLang="zh-TW" sz="2200" i="1">
                            <a:latin typeface="Cambria Math" panose="02040503050406030204" pitchFamily="18" charset="0"/>
                          </a:rPr>
                          <m:t>𝐶𝑢𝑟𝑟𝑒𝑛𝑡</m:t>
                        </m:r>
                      </m:sub>
                    </m:sSub>
                  </m:oMath>
                </a14:m>
                <a:r>
                  <a:rPr lang="en-US" altLang="zh-TW" sz="2200" dirty="0"/>
                  <a:t> of the target controller and the current load value </a:t>
                </a:r>
                <a14:m>
                  <m:oMath xmlns:m="http://schemas.openxmlformats.org/officeDocument/2006/math">
                    <m:sSub>
                      <m:sSubPr>
                        <m:ctrlPr>
                          <a:rPr lang="en-US" altLang="zh-TW" sz="2200" i="1">
                            <a:latin typeface="Cambria Math" panose="02040503050406030204" pitchFamily="18" charset="0"/>
                          </a:rPr>
                        </m:ctrlPr>
                      </m:sSubPr>
                      <m:e>
                        <m:r>
                          <a:rPr lang="en-US" altLang="zh-TW" sz="2200" i="1">
                            <a:latin typeface="Cambria Math" panose="02040503050406030204" pitchFamily="18" charset="0"/>
                          </a:rPr>
                          <m:t>𝐿</m:t>
                        </m:r>
                      </m:e>
                      <m:sub>
                        <m:r>
                          <a:rPr lang="en-US" altLang="zh-TW" sz="2200" i="1">
                            <a:latin typeface="Cambria Math" panose="02040503050406030204" pitchFamily="18" charset="0"/>
                          </a:rPr>
                          <m:t>𝐶𝑢𝑟𝑟𝑒𝑛𝑡</m:t>
                        </m:r>
                      </m:sub>
                    </m:sSub>
                  </m:oMath>
                </a14:m>
                <a:r>
                  <a:rPr lang="en-US" altLang="zh-TW" sz="2200" dirty="0"/>
                  <a:t>. </a:t>
                </a:r>
              </a:p>
            </p:txBody>
          </p:sp>
        </mc:Choice>
        <mc:Fallback>
          <p:sp>
            <p:nvSpPr>
              <p:cNvPr id="7" name="內容版面配置區 6"/>
              <p:cNvSpPr>
                <a:spLocks noGrp="1" noRot="1" noChangeAspect="1" noMove="1" noResize="1" noEditPoints="1" noAdjustHandles="1" noChangeArrowheads="1" noChangeShapeType="1" noTextEdit="1"/>
              </p:cNvSpPr>
              <p:nvPr>
                <p:ph idx="1"/>
              </p:nvPr>
            </p:nvSpPr>
            <p:spPr>
              <a:xfrm>
                <a:off x="762000" y="1412875"/>
                <a:ext cx="7696200" cy="4530725"/>
              </a:xfrm>
              <a:blipFill>
                <a:blip r:embed="rId3"/>
                <a:stretch>
                  <a:fillRect l="-238" t="-942" r="-792"/>
                </a:stretch>
              </a:blipFill>
            </p:spPr>
            <p:txBody>
              <a:bodyPr/>
              <a:lstStyle/>
              <a:p>
                <a:r>
                  <a:rPr lang="zh-TW" altLang="en-US">
                    <a:noFill/>
                  </a:rPr>
                  <a:t> </a:t>
                </a:r>
              </a:p>
            </p:txBody>
          </p:sp>
        </mc:Fallback>
      </mc:AlternateContent>
      <p:pic>
        <p:nvPicPr>
          <p:cNvPr id="3" name="圖片 2"/>
          <p:cNvPicPr>
            <a:picLocks noChangeAspect="1"/>
          </p:cNvPicPr>
          <p:nvPr/>
        </p:nvPicPr>
        <p:blipFill>
          <a:blip r:embed="rId4"/>
          <a:stretch>
            <a:fillRect/>
          </a:stretch>
        </p:blipFill>
        <p:spPr>
          <a:xfrm>
            <a:off x="5472100" y="3459162"/>
            <a:ext cx="2419350" cy="438150"/>
          </a:xfrm>
          <a:prstGeom prst="rect">
            <a:avLst/>
          </a:prstGeom>
        </p:spPr>
      </p:pic>
      <p:pic>
        <p:nvPicPr>
          <p:cNvPr id="6" name="圖片 5"/>
          <p:cNvPicPr>
            <a:picLocks noChangeAspect="1"/>
          </p:cNvPicPr>
          <p:nvPr/>
        </p:nvPicPr>
        <p:blipFill>
          <a:blip r:embed="rId5"/>
          <a:stretch>
            <a:fillRect/>
          </a:stretch>
        </p:blipFill>
        <p:spPr>
          <a:xfrm>
            <a:off x="5105400" y="5516811"/>
            <a:ext cx="3352800" cy="723900"/>
          </a:xfrm>
          <a:prstGeom prst="rect">
            <a:avLst/>
          </a:prstGeom>
        </p:spPr>
      </p:pic>
    </p:spTree>
    <p:extLst>
      <p:ext uri="{BB962C8B-B14F-4D97-AF65-F5344CB8AC3E}">
        <p14:creationId xmlns:p14="http://schemas.microsoft.com/office/powerpoint/2010/main" val="601101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Balance Decision component</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13</a:t>
            </a:fld>
            <a:endParaRPr lang="en-US" altLang="zh-TW"/>
          </a:p>
        </p:txBody>
      </p:sp>
      <mc:AlternateContent xmlns:mc="http://schemas.openxmlformats.org/markup-compatibility/2006">
        <mc:Choice xmlns:a14="http://schemas.microsoft.com/office/drawing/2010/main" Requires="a14">
          <p:sp>
            <p:nvSpPr>
              <p:cNvPr id="7" name="內容版面配置區 6"/>
              <p:cNvSpPr>
                <a:spLocks noGrp="1"/>
              </p:cNvSpPr>
              <p:nvPr>
                <p:ph idx="1"/>
              </p:nvPr>
            </p:nvSpPr>
            <p:spPr>
              <a:xfrm>
                <a:off x="762000" y="1412875"/>
                <a:ext cx="7696200" cy="4530725"/>
              </a:xfrm>
            </p:spPr>
            <p:txBody>
              <a:bodyPr/>
              <a:lstStyle/>
              <a:p>
                <a:r>
                  <a:rPr lang="en-US" altLang="zh-TW" sz="2200" dirty="0" smtClean="0">
                    <a:solidFill>
                      <a:srgbClr val="FF0000"/>
                    </a:solidFill>
                  </a:rPr>
                  <a:t>Target controller selection</a:t>
                </a:r>
              </a:p>
              <a:p>
                <a:endParaRPr lang="en-US" altLang="zh-TW" sz="2200" dirty="0" smtClean="0"/>
              </a:p>
              <a:p>
                <a:r>
                  <a:rPr lang="en-US" altLang="zh-TW" sz="2000" dirty="0">
                    <a:latin typeface="Cambria Math" panose="02040503050406030204" pitchFamily="18" charset="0"/>
                  </a:rPr>
                  <a:t>A switch can connect to one master controller and several slave controllers.</a:t>
                </a:r>
                <a:endParaRPr lang="en-US" altLang="zh-TW" sz="2000" dirty="0" smtClean="0">
                  <a:latin typeface="Cambria Math" panose="02040503050406030204" pitchFamily="18" charset="0"/>
                </a:endParaRPr>
              </a:p>
              <a:p>
                <a14:m>
                  <m:oMath xmlns:m="http://schemas.openxmlformats.org/officeDocument/2006/math">
                    <m:r>
                      <m:rPr>
                        <m:sty m:val="p"/>
                      </m:rPr>
                      <a:rPr lang="en-US" altLang="zh-TW" sz="2000" i="1" smtClean="0">
                        <a:solidFill>
                          <a:srgbClr val="FF0000"/>
                        </a:solidFill>
                        <a:latin typeface="Cambria Math" panose="02040503050406030204" pitchFamily="18" charset="0"/>
                      </a:rPr>
                      <m:t>R</m:t>
                    </m:r>
                    <m:r>
                      <a:rPr lang="zh-TW" altLang="en-US" sz="2000" i="1">
                        <a:solidFill>
                          <a:srgbClr val="FF0000"/>
                        </a:solidFill>
                        <a:latin typeface="Cambria Math" panose="02040503050406030204" pitchFamily="18" charset="0"/>
                      </a:rPr>
                      <m:t> </m:t>
                    </m:r>
                  </m:oMath>
                </a14:m>
                <a:r>
                  <a:rPr lang="en-US" altLang="zh-TW" sz="2000" dirty="0" smtClean="0"/>
                  <a:t>denotes </a:t>
                </a:r>
                <a:r>
                  <a:rPr lang="en-US" altLang="zh-TW" sz="2000" dirty="0"/>
                  <a:t>the round-trip time</a:t>
                </a:r>
                <a:r>
                  <a:rPr lang="en-US" altLang="zh-TW" sz="2000" dirty="0" smtClean="0"/>
                  <a:t>.</a:t>
                </a:r>
              </a:p>
              <a:p>
                <a:r>
                  <a:rPr lang="en-US" altLang="zh-TW" sz="2000" dirty="0"/>
                  <a:t>Both </a:t>
                </a:r>
                <a14:m>
                  <m:oMath xmlns:m="http://schemas.openxmlformats.org/officeDocument/2006/math">
                    <m:r>
                      <a:rPr lang="en-US" altLang="zh-TW" sz="2000" b="0" i="1" smtClean="0">
                        <a:solidFill>
                          <a:srgbClr val="FF0000"/>
                        </a:solidFill>
                        <a:latin typeface="Cambria Math" panose="02040503050406030204" pitchFamily="18" charset="0"/>
                      </a:rPr>
                      <m:t>𝑤</m:t>
                    </m:r>
                    <m:r>
                      <a:rPr lang="en-US" altLang="zh-TW" sz="2000" b="0" i="1" smtClean="0">
                        <a:solidFill>
                          <a:srgbClr val="FF0000"/>
                        </a:solidFill>
                        <a:latin typeface="Cambria Math" panose="02040503050406030204" pitchFamily="18" charset="0"/>
                      </a:rPr>
                      <m:t>1</m:t>
                    </m:r>
                  </m:oMath>
                </a14:m>
                <a:r>
                  <a:rPr lang="en-US" altLang="zh-TW" sz="2000" dirty="0" smtClean="0"/>
                  <a:t> </a:t>
                </a:r>
                <a:r>
                  <a:rPr lang="en-US" altLang="zh-TW" sz="2000" dirty="0"/>
                  <a:t>and </a:t>
                </a:r>
                <a14:m>
                  <m:oMath xmlns:m="http://schemas.openxmlformats.org/officeDocument/2006/math">
                    <m:r>
                      <a:rPr lang="en-US" altLang="zh-TW" sz="2000" b="0" i="1" smtClean="0">
                        <a:solidFill>
                          <a:srgbClr val="FF0000"/>
                        </a:solidFill>
                        <a:latin typeface="Cambria Math" panose="02040503050406030204" pitchFamily="18" charset="0"/>
                      </a:rPr>
                      <m:t>𝑤</m:t>
                    </m:r>
                    <m:r>
                      <a:rPr lang="en-US" altLang="zh-TW" sz="2000" b="0" i="1" smtClean="0">
                        <a:solidFill>
                          <a:srgbClr val="FF0000"/>
                        </a:solidFill>
                        <a:latin typeface="Cambria Math" panose="02040503050406030204" pitchFamily="18" charset="0"/>
                      </a:rPr>
                      <m:t>2</m:t>
                    </m:r>
                  </m:oMath>
                </a14:m>
                <a:r>
                  <a:rPr lang="en-US" altLang="zh-TW" sz="2000" dirty="0"/>
                  <a:t> are weight coefficients, and the sum of them is 1.0</a:t>
                </a:r>
                <a:r>
                  <a:rPr lang="en-US" altLang="zh-TW" sz="2000" dirty="0" smtClean="0"/>
                  <a:t>.</a:t>
                </a:r>
              </a:p>
              <a:p>
                <a14:m>
                  <m:oMath xmlns:m="http://schemas.openxmlformats.org/officeDocument/2006/math">
                    <m:sSub>
                      <m:sSubPr>
                        <m:ctrlPr>
                          <a:rPr lang="en-US" altLang="zh-TW" sz="2000" b="0" i="1" smtClean="0">
                            <a:solidFill>
                              <a:srgbClr val="FF0000"/>
                            </a:solidFill>
                            <a:latin typeface="Cambria Math" panose="02040503050406030204" pitchFamily="18" charset="0"/>
                          </a:rPr>
                        </m:ctrlPr>
                      </m:sSubPr>
                      <m:e>
                        <m:r>
                          <a:rPr lang="en-US" altLang="zh-TW" sz="2000" b="0" i="1" smtClean="0">
                            <a:solidFill>
                              <a:srgbClr val="FF0000"/>
                            </a:solidFill>
                            <a:latin typeface="Cambria Math" panose="02040503050406030204" pitchFamily="18" charset="0"/>
                          </a:rPr>
                          <m:t>𝐶</m:t>
                        </m:r>
                      </m:e>
                      <m:sub>
                        <m:r>
                          <a:rPr lang="en-US" altLang="zh-TW" sz="2000" b="0" i="1" smtClean="0">
                            <a:solidFill>
                              <a:srgbClr val="FF0000"/>
                            </a:solidFill>
                            <a:latin typeface="Cambria Math" panose="02040503050406030204" pitchFamily="18" charset="0"/>
                          </a:rPr>
                          <m:t>𝑇𝑎𝑟𝑔𝑒𝑡</m:t>
                        </m:r>
                      </m:sub>
                    </m:sSub>
                    <m:r>
                      <a:rPr lang="en-US" altLang="zh-TW" sz="2000" i="1">
                        <a:latin typeface="Cambria Math" panose="02040503050406030204" pitchFamily="18" charset="0"/>
                      </a:rPr>
                      <m:t> </m:t>
                    </m:r>
                  </m:oMath>
                </a14:m>
                <a:r>
                  <a:rPr lang="en-US" altLang="zh-TW" sz="2000" dirty="0"/>
                  <a:t>is regarded as a criterion for selecting the target controller</a:t>
                </a:r>
                <a:r>
                  <a:rPr lang="en-US" altLang="zh-TW" sz="2000" dirty="0" smtClean="0"/>
                  <a:t>.</a:t>
                </a:r>
              </a:p>
              <a:p>
                <a:r>
                  <a:rPr lang="en-US" altLang="zh-TW" sz="2000" dirty="0"/>
                  <a:t>The slave controller with the largest </a:t>
                </a:r>
                <a14:m>
                  <m:oMath xmlns:m="http://schemas.openxmlformats.org/officeDocument/2006/math">
                    <m:sSub>
                      <m:sSubPr>
                        <m:ctrlPr>
                          <a:rPr lang="en-US" altLang="zh-TW" sz="2000" i="1" smtClean="0">
                            <a:solidFill>
                              <a:srgbClr val="FF0000"/>
                            </a:solidFill>
                            <a:latin typeface="Cambria Math" panose="02040503050406030204" pitchFamily="18" charset="0"/>
                          </a:rPr>
                        </m:ctrlPr>
                      </m:sSubPr>
                      <m:e>
                        <m:r>
                          <a:rPr lang="en-US" altLang="zh-TW" sz="2000" i="1">
                            <a:solidFill>
                              <a:srgbClr val="FF0000"/>
                            </a:solidFill>
                            <a:latin typeface="Cambria Math" panose="02040503050406030204" pitchFamily="18" charset="0"/>
                          </a:rPr>
                          <m:t>𝐶</m:t>
                        </m:r>
                      </m:e>
                      <m:sub>
                        <m:r>
                          <a:rPr lang="en-US" altLang="zh-TW" sz="2000" i="1">
                            <a:solidFill>
                              <a:srgbClr val="FF0000"/>
                            </a:solidFill>
                            <a:latin typeface="Cambria Math" panose="02040503050406030204" pitchFamily="18" charset="0"/>
                          </a:rPr>
                          <m:t>𝑇𝑎𝑟𝑔𝑒𝑡</m:t>
                        </m:r>
                      </m:sub>
                    </m:sSub>
                  </m:oMath>
                </a14:m>
                <a:r>
                  <a:rPr lang="en-US" altLang="zh-TW" sz="2000" dirty="0"/>
                  <a:t> will be chosen as the target controller.</a:t>
                </a:r>
              </a:p>
            </p:txBody>
          </p:sp>
        </mc:Choice>
        <mc:Fallback>
          <p:sp>
            <p:nvSpPr>
              <p:cNvPr id="7" name="內容版面配置區 6"/>
              <p:cNvSpPr>
                <a:spLocks noGrp="1" noRot="1" noChangeAspect="1" noMove="1" noResize="1" noEditPoints="1" noAdjustHandles="1" noChangeArrowheads="1" noChangeShapeType="1" noTextEdit="1"/>
              </p:cNvSpPr>
              <p:nvPr>
                <p:ph idx="1"/>
              </p:nvPr>
            </p:nvSpPr>
            <p:spPr>
              <a:xfrm>
                <a:off x="762000" y="1412875"/>
                <a:ext cx="7696200" cy="4530725"/>
              </a:xfrm>
              <a:blipFill>
                <a:blip r:embed="rId3"/>
                <a:stretch>
                  <a:fillRect l="-238" t="-942"/>
                </a:stretch>
              </a:blipFill>
            </p:spPr>
            <p:txBody>
              <a:bodyPr/>
              <a:lstStyle/>
              <a:p>
                <a:r>
                  <a:rPr lang="zh-TW" altLang="en-US">
                    <a:noFill/>
                  </a:rPr>
                  <a:t> </a:t>
                </a:r>
              </a:p>
            </p:txBody>
          </p:sp>
        </mc:Fallback>
      </mc:AlternateContent>
      <p:pic>
        <p:nvPicPr>
          <p:cNvPr id="6" name="圖片 5"/>
          <p:cNvPicPr>
            <a:picLocks noChangeAspect="1"/>
          </p:cNvPicPr>
          <p:nvPr/>
        </p:nvPicPr>
        <p:blipFill>
          <a:blip r:embed="rId4"/>
          <a:stretch>
            <a:fillRect/>
          </a:stretch>
        </p:blipFill>
        <p:spPr>
          <a:xfrm>
            <a:off x="1367644" y="5157192"/>
            <a:ext cx="6428382" cy="523342"/>
          </a:xfrm>
          <a:prstGeom prst="rect">
            <a:avLst/>
          </a:prstGeom>
        </p:spPr>
      </p:pic>
    </p:spTree>
    <p:extLst>
      <p:ext uri="{BB962C8B-B14F-4D97-AF65-F5344CB8AC3E}">
        <p14:creationId xmlns:p14="http://schemas.microsoft.com/office/powerpoint/2010/main" val="3916730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Switch migration component</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14</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smtClean="0"/>
              <a:t>Each high-load </a:t>
            </a:r>
            <a:r>
              <a:rPr lang="en-US" altLang="zh-TW" sz="2000" dirty="0"/>
              <a:t>controller may judge itself the heaviest controller before receiving load messages of other controllers. And they may choose the same target controller</a:t>
            </a:r>
            <a:r>
              <a:rPr lang="en-US" altLang="zh-TW" sz="2000" dirty="0" smtClean="0"/>
              <a:t>.</a:t>
            </a:r>
          </a:p>
          <a:p>
            <a:r>
              <a:rPr lang="en-US" altLang="zh-TW" sz="2000" dirty="0" smtClean="0"/>
              <a:t>A </a:t>
            </a:r>
            <a:r>
              <a:rPr lang="en-US" altLang="zh-TW" sz="2000" dirty="0"/>
              <a:t>target controller only accepts overloaded controllers’ one switch migration request.</a:t>
            </a:r>
          </a:p>
        </p:txBody>
      </p:sp>
      <p:pic>
        <p:nvPicPr>
          <p:cNvPr id="9" name="圖片 8"/>
          <p:cNvPicPr>
            <a:picLocks noChangeAspect="1"/>
          </p:cNvPicPr>
          <p:nvPr/>
        </p:nvPicPr>
        <p:blipFill>
          <a:blip r:embed="rId3"/>
          <a:stretch>
            <a:fillRect/>
          </a:stretch>
        </p:blipFill>
        <p:spPr>
          <a:xfrm>
            <a:off x="1295636" y="3067553"/>
            <a:ext cx="6013743" cy="3790447"/>
          </a:xfrm>
          <a:prstGeom prst="rect">
            <a:avLst/>
          </a:prstGeom>
        </p:spPr>
      </p:pic>
    </p:spTree>
    <p:extLst>
      <p:ext uri="{BB962C8B-B14F-4D97-AF65-F5344CB8AC3E}">
        <p14:creationId xmlns:p14="http://schemas.microsoft.com/office/powerpoint/2010/main" val="1365381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15</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200" dirty="0" smtClean="0"/>
              <a:t>The </a:t>
            </a:r>
            <a:r>
              <a:rPr lang="en-US" altLang="zh-TW" sz="2200" dirty="0"/>
              <a:t>distributed </a:t>
            </a:r>
            <a:r>
              <a:rPr lang="en-US" altLang="zh-TW" sz="2200" dirty="0" err="1"/>
              <a:t>OpenFlow</a:t>
            </a:r>
            <a:r>
              <a:rPr lang="en-US" altLang="zh-TW" sz="2200" dirty="0"/>
              <a:t> controller based on </a:t>
            </a:r>
            <a:r>
              <a:rPr lang="en-US" altLang="zh-TW" sz="2200" dirty="0" smtClean="0">
                <a:solidFill>
                  <a:srgbClr val="FF0000"/>
                </a:solidFill>
              </a:rPr>
              <a:t>Floodlight</a:t>
            </a:r>
            <a:r>
              <a:rPr lang="en-US" altLang="zh-TW" sz="2200" dirty="0" smtClean="0"/>
              <a:t>.</a:t>
            </a:r>
          </a:p>
          <a:p>
            <a:endParaRPr lang="en-US" altLang="zh-TW" sz="2200" dirty="0"/>
          </a:p>
          <a:p>
            <a:r>
              <a:rPr lang="en-US" altLang="zh-TW" sz="2200" dirty="0"/>
              <a:t>We choose </a:t>
            </a:r>
            <a:r>
              <a:rPr lang="en-US" altLang="zh-TW" sz="2200" dirty="0" err="1">
                <a:solidFill>
                  <a:srgbClr val="FF0000"/>
                </a:solidFill>
              </a:rPr>
              <a:t>Mininet</a:t>
            </a:r>
            <a:r>
              <a:rPr lang="en-US" altLang="zh-TW" sz="2200" dirty="0"/>
              <a:t> </a:t>
            </a:r>
            <a:r>
              <a:rPr lang="en-US" altLang="zh-TW" sz="2200" dirty="0" smtClean="0"/>
              <a:t>to </a:t>
            </a:r>
            <a:r>
              <a:rPr lang="en-US" altLang="zh-TW" sz="2200" dirty="0"/>
              <a:t>emulate a network of software-based virtual </a:t>
            </a:r>
            <a:r>
              <a:rPr lang="en-US" altLang="zh-TW" sz="2200" dirty="0" err="1"/>
              <a:t>OpenFlow</a:t>
            </a:r>
            <a:r>
              <a:rPr lang="en-US" altLang="zh-TW" sz="2200" dirty="0"/>
              <a:t> switch as our experimental testbed</a:t>
            </a:r>
            <a:r>
              <a:rPr lang="en-US" altLang="zh-TW" sz="2200" dirty="0" smtClean="0"/>
              <a:t>.</a:t>
            </a:r>
          </a:p>
          <a:p>
            <a:endParaRPr lang="en-US" altLang="zh-TW" sz="2200" dirty="0"/>
          </a:p>
          <a:p>
            <a:r>
              <a:rPr lang="en-US" altLang="zh-TW" sz="2200" dirty="0"/>
              <a:t>2</a:t>
            </a:r>
            <a:r>
              <a:rPr lang="en-US" altLang="zh-TW" sz="2200" dirty="0" smtClean="0"/>
              <a:t> </a:t>
            </a:r>
            <a:r>
              <a:rPr lang="en-US" altLang="zh-TW" sz="2200" dirty="0"/>
              <a:t>controller </a:t>
            </a:r>
            <a:r>
              <a:rPr lang="en-US" altLang="zh-TW" sz="2200" dirty="0" smtClean="0"/>
              <a:t>nodes.</a:t>
            </a:r>
          </a:p>
          <a:p>
            <a:endParaRPr lang="en-US" altLang="zh-TW" sz="2200" dirty="0"/>
          </a:p>
          <a:p>
            <a:r>
              <a:rPr lang="en-US" altLang="zh-TW" sz="2200" dirty="0"/>
              <a:t>4 switches to connect controller A as master and controller B as </a:t>
            </a:r>
            <a:r>
              <a:rPr lang="en-US" altLang="zh-TW" sz="2200" dirty="0" smtClean="0"/>
              <a:t>slave.</a:t>
            </a:r>
          </a:p>
          <a:p>
            <a:endParaRPr lang="en-US" altLang="zh-TW" sz="2200" dirty="0" smtClean="0"/>
          </a:p>
          <a:p>
            <a:r>
              <a:rPr lang="en-US" altLang="zh-TW" sz="2200" dirty="0" smtClean="0"/>
              <a:t>Another </a:t>
            </a:r>
            <a:r>
              <a:rPr lang="en-US" altLang="zh-TW" sz="2200" dirty="0"/>
              <a:t>4 switches to connect controller B as master and controller A as slave.</a:t>
            </a:r>
          </a:p>
        </p:txBody>
      </p:sp>
    </p:spTree>
    <p:extLst>
      <p:ext uri="{BB962C8B-B14F-4D97-AF65-F5344CB8AC3E}">
        <p14:creationId xmlns:p14="http://schemas.microsoft.com/office/powerpoint/2010/main" val="2136426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smtClean="0"/>
              <a:t>EVALUATION A</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16</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200" dirty="0"/>
              <a:t>We use </a:t>
            </a:r>
            <a:r>
              <a:rPr lang="en-US" altLang="zh-TW" sz="2200" dirty="0" err="1"/>
              <a:t>Cbench</a:t>
            </a:r>
            <a:r>
              <a:rPr lang="en-US" altLang="zh-TW" sz="2200" dirty="0"/>
              <a:t> [10] tool to measure the maximum rate in which Packet-In messages are handled by Floodlight based on our physical hardware. The result is an average rate of 12758 Packet-In messages per second (</a:t>
            </a:r>
            <a:r>
              <a:rPr lang="en-US" altLang="zh-TW" sz="2200" dirty="0" err="1"/>
              <a:t>pps</a:t>
            </a:r>
            <a:r>
              <a:rPr lang="en-US" altLang="zh-TW" sz="2200" dirty="0"/>
              <a:t>).</a:t>
            </a:r>
            <a:endParaRPr lang="en-US" altLang="zh-TW" sz="2200" dirty="0" smtClean="0"/>
          </a:p>
          <a:p>
            <a:endParaRPr lang="en-US" altLang="zh-TW" sz="2200" dirty="0"/>
          </a:p>
          <a:p>
            <a:r>
              <a:rPr lang="en-US" altLang="zh-TW" sz="2200" dirty="0" smtClean="0"/>
              <a:t>At </a:t>
            </a:r>
            <a:r>
              <a:rPr lang="en-US" altLang="zh-TW" sz="2200" dirty="0"/>
              <a:t>one time, we injected 5000 </a:t>
            </a:r>
            <a:r>
              <a:rPr lang="en-US" altLang="zh-TW" sz="2200" dirty="0" err="1"/>
              <a:t>pps</a:t>
            </a:r>
            <a:r>
              <a:rPr lang="en-US" altLang="zh-TW" sz="2200" dirty="0"/>
              <a:t> to controller A and 16000 </a:t>
            </a:r>
            <a:r>
              <a:rPr lang="en-US" altLang="zh-TW" sz="2200" dirty="0" err="1"/>
              <a:t>pps</a:t>
            </a:r>
            <a:r>
              <a:rPr lang="en-US" altLang="zh-TW" sz="2200" dirty="0"/>
              <a:t> to controller B</a:t>
            </a:r>
            <a:r>
              <a:rPr lang="en-US" altLang="zh-TW" sz="2200" dirty="0" smtClean="0"/>
              <a:t>.</a:t>
            </a:r>
          </a:p>
          <a:p>
            <a:endParaRPr lang="en-US" altLang="zh-TW" sz="2200" dirty="0"/>
          </a:p>
          <a:p>
            <a:r>
              <a:rPr lang="en-US" altLang="zh-TW" sz="2200" dirty="0"/>
              <a:t>Compared with our method, we also measure and plot the throughput when the switch-controller mapping keeps static.</a:t>
            </a:r>
          </a:p>
        </p:txBody>
      </p:sp>
    </p:spTree>
    <p:extLst>
      <p:ext uri="{BB962C8B-B14F-4D97-AF65-F5344CB8AC3E}">
        <p14:creationId xmlns:p14="http://schemas.microsoft.com/office/powerpoint/2010/main" val="228029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smtClean="0"/>
              <a:t>EVALUATION A</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17</a:t>
            </a:fld>
            <a:endParaRPr lang="en-US" altLang="zh-TW"/>
          </a:p>
        </p:txBody>
      </p:sp>
      <p:pic>
        <p:nvPicPr>
          <p:cNvPr id="3" name="內容版面配置區 2"/>
          <p:cNvPicPr>
            <a:picLocks noGrp="1" noChangeAspect="1"/>
          </p:cNvPicPr>
          <p:nvPr>
            <p:ph idx="1"/>
          </p:nvPr>
        </p:nvPicPr>
        <p:blipFill>
          <a:blip r:embed="rId3"/>
          <a:stretch>
            <a:fillRect/>
          </a:stretch>
        </p:blipFill>
        <p:spPr>
          <a:xfrm>
            <a:off x="762000" y="1423093"/>
            <a:ext cx="7696200" cy="4510288"/>
          </a:xfrm>
          <a:prstGeom prst="rect">
            <a:avLst/>
          </a:prstGeom>
        </p:spPr>
      </p:pic>
    </p:spTree>
    <p:extLst>
      <p:ext uri="{BB962C8B-B14F-4D97-AF65-F5344CB8AC3E}">
        <p14:creationId xmlns:p14="http://schemas.microsoft.com/office/powerpoint/2010/main" val="18265285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smtClean="0"/>
              <a:t>EVALUATION B</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18</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200" dirty="0"/>
              <a:t>When we evaluate the completion time of our proposed mechanism at a load balancing </a:t>
            </a:r>
            <a:r>
              <a:rPr lang="en-US" altLang="zh-TW" sz="2200" dirty="0" smtClean="0"/>
              <a:t>cycle.</a:t>
            </a:r>
          </a:p>
          <a:p>
            <a:endParaRPr lang="en-US" altLang="zh-TW" sz="2200" dirty="0"/>
          </a:p>
          <a:p>
            <a:r>
              <a:rPr lang="en-US" altLang="zh-TW" sz="2200" dirty="0" smtClean="0"/>
              <a:t>We </a:t>
            </a:r>
            <a:r>
              <a:rPr lang="en-US" altLang="zh-TW" sz="2200" dirty="0"/>
              <a:t>set the threshold values of controller A and controller B to 10000 </a:t>
            </a:r>
            <a:r>
              <a:rPr lang="en-US" altLang="zh-TW" sz="2200" dirty="0" err="1"/>
              <a:t>pps</a:t>
            </a:r>
            <a:r>
              <a:rPr lang="en-US" altLang="zh-TW" sz="2200" dirty="0"/>
              <a:t> and 11000 </a:t>
            </a:r>
            <a:r>
              <a:rPr lang="en-US" altLang="zh-TW" sz="2200" dirty="0" err="1"/>
              <a:t>pps</a:t>
            </a:r>
            <a:r>
              <a:rPr lang="en-US" altLang="zh-TW" sz="2200" dirty="0"/>
              <a:t> respectively</a:t>
            </a:r>
            <a:r>
              <a:rPr lang="en-US" altLang="zh-TW" sz="2200" dirty="0" smtClean="0"/>
              <a:t>.</a:t>
            </a:r>
          </a:p>
          <a:p>
            <a:endParaRPr lang="en-US" altLang="zh-TW" sz="2200" dirty="0"/>
          </a:p>
          <a:p>
            <a:r>
              <a:rPr lang="en-US" altLang="zh-TW" sz="2200" dirty="0"/>
              <a:t>The load balancing is completed within 5s.</a:t>
            </a:r>
          </a:p>
        </p:txBody>
      </p:sp>
    </p:spTree>
    <p:extLst>
      <p:ext uri="{BB962C8B-B14F-4D97-AF65-F5344CB8AC3E}">
        <p14:creationId xmlns:p14="http://schemas.microsoft.com/office/powerpoint/2010/main" val="10959644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smtClean="0"/>
              <a:t>EVALUATION B</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19</a:t>
            </a:fld>
            <a:endParaRPr lang="en-US" altLang="zh-TW"/>
          </a:p>
        </p:txBody>
      </p:sp>
      <p:pic>
        <p:nvPicPr>
          <p:cNvPr id="7" name="圖片 6"/>
          <p:cNvPicPr>
            <a:picLocks noChangeAspect="1"/>
          </p:cNvPicPr>
          <p:nvPr/>
        </p:nvPicPr>
        <p:blipFill>
          <a:blip r:embed="rId3"/>
          <a:stretch>
            <a:fillRect/>
          </a:stretch>
        </p:blipFill>
        <p:spPr>
          <a:xfrm>
            <a:off x="1150083" y="1469865"/>
            <a:ext cx="6920034" cy="4815048"/>
          </a:xfrm>
          <a:prstGeom prst="rect">
            <a:avLst/>
          </a:prstGeom>
        </p:spPr>
      </p:pic>
    </p:spTree>
    <p:extLst>
      <p:ext uri="{BB962C8B-B14F-4D97-AF65-F5344CB8AC3E}">
        <p14:creationId xmlns:p14="http://schemas.microsoft.com/office/powerpoint/2010/main" val="2121132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400" dirty="0" smtClean="0"/>
              <a:t>Multiple </a:t>
            </a:r>
            <a:r>
              <a:rPr lang="en-US" altLang="zh-TW" sz="2400" dirty="0"/>
              <a:t>SDN Controllers</a:t>
            </a:r>
            <a:endParaRPr lang="en-US" altLang="zh-TW" sz="2400" dirty="0" smtClean="0"/>
          </a:p>
          <a:p>
            <a:endParaRPr lang="en-US" altLang="zh-TW" sz="2400" dirty="0"/>
          </a:p>
          <a:p>
            <a:r>
              <a:rPr lang="en-US" altLang="zh-TW" sz="2400" dirty="0" smtClean="0"/>
              <a:t>It </a:t>
            </a:r>
            <a:r>
              <a:rPr lang="en-US" altLang="zh-TW" sz="2400" dirty="0"/>
              <a:t>is hard for the control plane to make an adaptation to uneven load distribution, when the mapping between a switch and a controller is statically configured.</a:t>
            </a:r>
            <a:endParaRPr lang="zh-TW" altLang="en-US" sz="2400" dirty="0"/>
          </a:p>
        </p:txBody>
      </p:sp>
    </p:spTree>
    <p:extLst>
      <p:ext uri="{BB962C8B-B14F-4D97-AF65-F5344CB8AC3E}">
        <p14:creationId xmlns:p14="http://schemas.microsoft.com/office/powerpoint/2010/main" val="3350187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3</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400" dirty="0" smtClean="0"/>
              <a:t>Load </a:t>
            </a:r>
            <a:r>
              <a:rPr lang="en-US" altLang="zh-TW" sz="2400" dirty="0"/>
              <a:t>balancing decisions of multiple controllers can be divided into two categories</a:t>
            </a:r>
            <a:r>
              <a:rPr lang="en-US" altLang="zh-TW" sz="2400" dirty="0" smtClean="0"/>
              <a:t>:</a:t>
            </a:r>
            <a:endParaRPr lang="en-US" altLang="zh-TW" sz="2400" dirty="0"/>
          </a:p>
          <a:p>
            <a:pPr lvl="1"/>
            <a:r>
              <a:rPr lang="en-US" altLang="zh-TW" sz="2400" dirty="0" smtClean="0"/>
              <a:t>Centralized Decision</a:t>
            </a:r>
          </a:p>
          <a:p>
            <a:pPr lvl="2"/>
            <a:r>
              <a:rPr lang="en-US" altLang="zh-TW" sz="2000" dirty="0" smtClean="0"/>
              <a:t>Collecting </a:t>
            </a:r>
            <a:r>
              <a:rPr lang="en-US" altLang="zh-TW" sz="2000" dirty="0"/>
              <a:t>load information of all local </a:t>
            </a:r>
            <a:r>
              <a:rPr lang="en-US" altLang="zh-TW" sz="2000" dirty="0" smtClean="0"/>
              <a:t>controllers.</a:t>
            </a:r>
          </a:p>
          <a:p>
            <a:pPr lvl="2"/>
            <a:r>
              <a:rPr lang="en-US" altLang="zh-TW" sz="2000" dirty="0" smtClean="0"/>
              <a:t>Sending </a:t>
            </a:r>
            <a:r>
              <a:rPr lang="en-US" altLang="zh-TW" sz="2000" dirty="0"/>
              <a:t>load balancing commands to the local overloaded </a:t>
            </a:r>
            <a:r>
              <a:rPr lang="en-US" altLang="zh-TW" sz="2000" dirty="0" smtClean="0"/>
              <a:t>controller.</a:t>
            </a:r>
          </a:p>
          <a:p>
            <a:pPr lvl="2"/>
            <a:r>
              <a:rPr lang="en-US" altLang="zh-TW" sz="2000" dirty="0" smtClean="0"/>
              <a:t>The </a:t>
            </a:r>
            <a:r>
              <a:rPr lang="en-US" altLang="zh-TW" sz="2000" dirty="0"/>
              <a:t>time efficiency of load balancing is not high.</a:t>
            </a:r>
            <a:endParaRPr lang="en-US" altLang="zh-TW" sz="2000" dirty="0" smtClean="0"/>
          </a:p>
          <a:p>
            <a:pPr lvl="1"/>
            <a:endParaRPr lang="en-US" altLang="zh-TW" sz="2400" dirty="0"/>
          </a:p>
          <a:p>
            <a:pPr lvl="1"/>
            <a:r>
              <a:rPr lang="en-US" altLang="zh-TW" sz="2400" dirty="0"/>
              <a:t>D</a:t>
            </a:r>
            <a:r>
              <a:rPr lang="en-US" altLang="zh-TW" sz="2400" dirty="0" smtClean="0"/>
              <a:t>istributed Decision</a:t>
            </a:r>
          </a:p>
          <a:p>
            <a:pPr lvl="2"/>
            <a:r>
              <a:rPr lang="en-US" altLang="zh-TW" sz="2000" dirty="0" smtClean="0"/>
              <a:t>Every </a:t>
            </a:r>
            <a:r>
              <a:rPr lang="en-US" altLang="zh-TW" sz="2000" dirty="0"/>
              <a:t>controller can make balance decision </a:t>
            </a:r>
            <a:r>
              <a:rPr lang="en-US" altLang="zh-TW" sz="2000" dirty="0" smtClean="0"/>
              <a:t>locally.</a:t>
            </a:r>
            <a:endParaRPr lang="zh-TW" altLang="en-US" sz="2000" dirty="0"/>
          </a:p>
        </p:txBody>
      </p:sp>
    </p:spTree>
    <p:extLst>
      <p:ext uri="{BB962C8B-B14F-4D97-AF65-F5344CB8AC3E}">
        <p14:creationId xmlns:p14="http://schemas.microsoft.com/office/powerpoint/2010/main" val="65956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4</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400" dirty="0" smtClean="0"/>
              <a:t>The mechanism </a:t>
            </a:r>
            <a:r>
              <a:rPr lang="en-US" altLang="zh-TW" sz="2400" dirty="0"/>
              <a:t>allows controllers can make decisions locally</a:t>
            </a:r>
            <a:r>
              <a:rPr lang="en-US" altLang="zh-TW" sz="2400" dirty="0" smtClean="0"/>
              <a:t>.</a:t>
            </a:r>
          </a:p>
          <a:p>
            <a:endParaRPr lang="en-US" altLang="zh-TW" sz="2400" dirty="0"/>
          </a:p>
          <a:p>
            <a:r>
              <a:rPr lang="en-US" altLang="zh-TW" sz="2400" dirty="0" smtClean="0"/>
              <a:t>Load </a:t>
            </a:r>
            <a:r>
              <a:rPr lang="en-US" altLang="zh-TW" sz="2400" dirty="0"/>
              <a:t>informing </a:t>
            </a:r>
            <a:r>
              <a:rPr lang="en-US" altLang="zh-TW" sz="2400" dirty="0" smtClean="0"/>
              <a:t>strategy : each </a:t>
            </a:r>
            <a:r>
              <a:rPr lang="en-US" altLang="zh-TW" sz="2400" dirty="0"/>
              <a:t>controller periodically actively reports its load information to other controllers. It also handles and stores load information informed by other controllers</a:t>
            </a:r>
            <a:r>
              <a:rPr lang="en-US" altLang="zh-TW" sz="2400" dirty="0" smtClean="0"/>
              <a:t>.</a:t>
            </a:r>
          </a:p>
          <a:p>
            <a:endParaRPr lang="en-US" altLang="zh-TW" sz="2400" dirty="0" smtClean="0"/>
          </a:p>
          <a:p>
            <a:r>
              <a:rPr lang="en-US" altLang="zh-TW" sz="2400" dirty="0" smtClean="0"/>
              <a:t>An </a:t>
            </a:r>
            <a:r>
              <a:rPr lang="en-US" altLang="zh-TW" sz="2400" dirty="0"/>
              <a:t>inhibition algorithm is proposed to lower the frequency of load informing for reducing the processing and communication overhead caused by the informing strategy.</a:t>
            </a:r>
            <a:endParaRPr lang="en-US" altLang="zh-TW" sz="2400" dirty="0"/>
          </a:p>
          <a:p>
            <a:endParaRPr lang="zh-TW" altLang="en-US" sz="2400" dirty="0"/>
          </a:p>
        </p:txBody>
      </p:sp>
    </p:spTree>
    <p:extLst>
      <p:ext uri="{BB962C8B-B14F-4D97-AF65-F5344CB8AC3E}">
        <p14:creationId xmlns:p14="http://schemas.microsoft.com/office/powerpoint/2010/main" val="2759309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ARCHITECTURE</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5</a:t>
            </a:fld>
            <a:endParaRPr lang="en-US" altLang="zh-TW"/>
          </a:p>
        </p:txBody>
      </p:sp>
      <p:pic>
        <p:nvPicPr>
          <p:cNvPr id="6" name="圖片 5"/>
          <p:cNvPicPr>
            <a:picLocks noChangeAspect="1"/>
          </p:cNvPicPr>
          <p:nvPr/>
        </p:nvPicPr>
        <p:blipFill>
          <a:blip r:embed="rId3"/>
          <a:stretch>
            <a:fillRect/>
          </a:stretch>
        </p:blipFill>
        <p:spPr>
          <a:xfrm>
            <a:off x="826849" y="1396157"/>
            <a:ext cx="7566501" cy="4769147"/>
          </a:xfrm>
          <a:prstGeom prst="rect">
            <a:avLst/>
          </a:prstGeom>
        </p:spPr>
      </p:pic>
    </p:spTree>
    <p:extLst>
      <p:ext uri="{BB962C8B-B14F-4D97-AF65-F5344CB8AC3E}">
        <p14:creationId xmlns:p14="http://schemas.microsoft.com/office/powerpoint/2010/main" val="1323916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Load Measurement component</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6</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400" dirty="0" smtClean="0"/>
              <a:t>Runs </a:t>
            </a:r>
            <a:r>
              <a:rPr lang="en-US" altLang="zh-TW" sz="2400" dirty="0"/>
              <a:t>on each controller to periodically measure load </a:t>
            </a:r>
            <a:r>
              <a:rPr lang="en-US" altLang="zh-TW" sz="2400" dirty="0" smtClean="0"/>
              <a:t>information.</a:t>
            </a:r>
          </a:p>
          <a:p>
            <a:endParaRPr lang="en-US" altLang="zh-TW" sz="2400" dirty="0" smtClean="0"/>
          </a:p>
          <a:p>
            <a:r>
              <a:rPr lang="en-US" altLang="zh-TW" sz="2400" dirty="0" smtClean="0"/>
              <a:t>1. Average </a:t>
            </a:r>
            <a:r>
              <a:rPr lang="en-US" altLang="zh-TW" sz="2400" dirty="0"/>
              <a:t>message arrival rate (I) from each </a:t>
            </a:r>
            <a:r>
              <a:rPr lang="en-US" altLang="zh-TW" sz="2400" dirty="0" smtClean="0"/>
              <a:t>switch.</a:t>
            </a:r>
          </a:p>
          <a:p>
            <a:pPr lvl="1"/>
            <a:r>
              <a:rPr lang="en-US" altLang="zh-TW" sz="1900" dirty="0" smtClean="0"/>
              <a:t>The </a:t>
            </a:r>
            <a:r>
              <a:rPr lang="en-US" altLang="zh-TW" sz="1900" dirty="0"/>
              <a:t>CPU load is roughly in proportion to the message arrival rate.</a:t>
            </a:r>
            <a:endParaRPr lang="en-US" altLang="zh-TW" sz="1900" dirty="0" smtClean="0"/>
          </a:p>
          <a:p>
            <a:pPr lvl="1"/>
            <a:endParaRPr lang="en-US" altLang="zh-TW" sz="1900" dirty="0"/>
          </a:p>
          <a:p>
            <a:r>
              <a:rPr lang="en-US" altLang="zh-TW" sz="2400" dirty="0" smtClean="0"/>
              <a:t>2. Round-trip </a:t>
            </a:r>
            <a:r>
              <a:rPr lang="en-US" altLang="zh-TW" sz="2400" dirty="0"/>
              <a:t>time (R) </a:t>
            </a:r>
            <a:r>
              <a:rPr lang="en-US" altLang="zh-TW" sz="2400" dirty="0" smtClean="0"/>
              <a:t>from </a:t>
            </a:r>
            <a:r>
              <a:rPr lang="en-US" altLang="zh-TW" sz="2400" dirty="0"/>
              <a:t>each switch to controller</a:t>
            </a:r>
            <a:r>
              <a:rPr lang="en-US" altLang="zh-TW" sz="2400" dirty="0" smtClean="0"/>
              <a:t>.</a:t>
            </a:r>
          </a:p>
          <a:p>
            <a:pPr lvl="1"/>
            <a:r>
              <a:rPr lang="en-US" altLang="zh-TW" sz="1900" dirty="0" smtClean="0"/>
              <a:t>An </a:t>
            </a:r>
            <a:r>
              <a:rPr lang="en-US" altLang="zh-TW" sz="1900" dirty="0"/>
              <a:t>important factor to evaluate the performance of control </a:t>
            </a:r>
            <a:r>
              <a:rPr lang="en-US" altLang="zh-TW" sz="1900" dirty="0" smtClean="0"/>
              <a:t>path.</a:t>
            </a:r>
            <a:endParaRPr lang="zh-TW" altLang="en-US" sz="1900" dirty="0"/>
          </a:p>
        </p:txBody>
      </p:sp>
    </p:spTree>
    <p:extLst>
      <p:ext uri="{BB962C8B-B14F-4D97-AF65-F5344CB8AC3E}">
        <p14:creationId xmlns:p14="http://schemas.microsoft.com/office/powerpoint/2010/main" val="4098803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Load Informing component</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7</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200" dirty="0" smtClean="0"/>
              <a:t>Each </a:t>
            </a:r>
            <a:r>
              <a:rPr lang="en-US" altLang="zh-TW" sz="2200" dirty="0"/>
              <a:t>controller can periodically actively reports its load information to other controllers</a:t>
            </a:r>
            <a:r>
              <a:rPr lang="en-US" altLang="zh-TW" sz="2200" dirty="0" smtClean="0"/>
              <a:t>.</a:t>
            </a:r>
          </a:p>
          <a:p>
            <a:endParaRPr lang="en-US" altLang="zh-TW" sz="2200" dirty="0" smtClean="0"/>
          </a:p>
          <a:p>
            <a:r>
              <a:rPr lang="en-US" altLang="zh-TW" sz="2200" dirty="0" smtClean="0"/>
              <a:t>And </a:t>
            </a:r>
            <a:r>
              <a:rPr lang="en-US" altLang="zh-TW" sz="2200" dirty="0"/>
              <a:t>it also handles and stores the load information from others</a:t>
            </a:r>
            <a:r>
              <a:rPr lang="en-US" altLang="zh-TW" sz="2200" dirty="0" smtClean="0"/>
              <a:t>.</a:t>
            </a:r>
          </a:p>
          <a:p>
            <a:endParaRPr lang="en-US" altLang="zh-TW" sz="2200" dirty="0"/>
          </a:p>
          <a:p>
            <a:r>
              <a:rPr lang="en-US" altLang="zh-TW" sz="2200" dirty="0" smtClean="0"/>
              <a:t>When </a:t>
            </a:r>
            <a:r>
              <a:rPr lang="en-US" altLang="zh-TW" sz="2200" dirty="0"/>
              <a:t>the current load value does not change much compared to the last value, reporting it to other controllers is a </a:t>
            </a:r>
            <a:r>
              <a:rPr lang="en-US" altLang="zh-TW" sz="2200" dirty="0" smtClean="0"/>
              <a:t>redundant.</a:t>
            </a:r>
          </a:p>
          <a:p>
            <a:endParaRPr lang="en-US" altLang="zh-TW" sz="2200" dirty="0"/>
          </a:p>
          <a:p>
            <a:r>
              <a:rPr lang="en-US" altLang="zh-TW" sz="2200" dirty="0"/>
              <a:t>To reduce these overheads, we put forward an inhibition </a:t>
            </a:r>
            <a:r>
              <a:rPr lang="en-US" altLang="zh-TW" sz="2200" dirty="0" smtClean="0"/>
              <a:t>algorithm.</a:t>
            </a:r>
          </a:p>
        </p:txBody>
      </p:sp>
    </p:spTree>
    <p:extLst>
      <p:ext uri="{BB962C8B-B14F-4D97-AF65-F5344CB8AC3E}">
        <p14:creationId xmlns:p14="http://schemas.microsoft.com/office/powerpoint/2010/main" val="3837748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內容版面配置區 6"/>
          <p:cNvSpPr txBox="1">
            <a:spLocks/>
          </p:cNvSpPr>
          <p:nvPr/>
        </p:nvSpPr>
        <p:spPr bwMode="auto">
          <a:xfrm>
            <a:off x="762000" y="1268760"/>
            <a:ext cx="7696200" cy="4674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r>
              <a:rPr lang="en-US" altLang="zh-TW" sz="2200" kern="0" dirty="0" smtClean="0"/>
              <a:t>Inhibition </a:t>
            </a:r>
            <a:r>
              <a:rPr lang="en-US" altLang="zh-TW" sz="2200" kern="0" dirty="0"/>
              <a:t>algorithm</a:t>
            </a:r>
            <a:endParaRPr lang="en-US" altLang="zh-TW" sz="2200" kern="0" dirty="0" smtClean="0"/>
          </a:p>
          <a:p>
            <a:endParaRPr lang="en-US" altLang="zh-TW" sz="2200" kern="0" dirty="0"/>
          </a:p>
          <a:p>
            <a:endParaRPr lang="en-US" altLang="zh-TW" sz="2200" kern="0" dirty="0" smtClean="0"/>
          </a:p>
          <a:p>
            <a:endParaRPr lang="en-US" altLang="zh-TW" sz="2200" kern="0" dirty="0"/>
          </a:p>
          <a:p>
            <a:endParaRPr lang="en-US" altLang="zh-TW" sz="2200" kern="0" dirty="0" smtClean="0"/>
          </a:p>
          <a:p>
            <a:endParaRPr lang="en-US" altLang="zh-TW" sz="2200" kern="0" dirty="0"/>
          </a:p>
          <a:p>
            <a:endParaRPr lang="en-US" altLang="zh-TW" sz="2200" kern="0" dirty="0" smtClean="0"/>
          </a:p>
          <a:p>
            <a:endParaRPr lang="en-US" altLang="zh-TW" sz="2200" kern="0" dirty="0" smtClean="0"/>
          </a:p>
          <a:p>
            <a:r>
              <a:rPr lang="en-US" altLang="zh-TW" sz="2200" kern="0" dirty="0" smtClean="0"/>
              <a:t>Threshold : 2150 </a:t>
            </a:r>
            <a:endParaRPr lang="en-US" altLang="zh-TW" sz="2200" kern="0" dirty="0" smtClean="0"/>
          </a:p>
        </p:txBody>
      </p:sp>
      <p:sp>
        <p:nvSpPr>
          <p:cNvPr id="2" name="標題 1"/>
          <p:cNvSpPr>
            <a:spLocks noGrp="1"/>
          </p:cNvSpPr>
          <p:nvPr>
            <p:ph type="title"/>
          </p:nvPr>
        </p:nvSpPr>
        <p:spPr/>
        <p:txBody>
          <a:bodyPr/>
          <a:lstStyle/>
          <a:p>
            <a:r>
              <a:rPr lang="en-US" altLang="zh-TW" sz="3600" b="1" dirty="0"/>
              <a:t>Load Informing component</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8</a:t>
            </a:fld>
            <a:endParaRPr lang="en-US" altLang="zh-TW"/>
          </a:p>
        </p:txBody>
      </p:sp>
      <p:pic>
        <p:nvPicPr>
          <p:cNvPr id="3" name="內容版面配置區 2"/>
          <p:cNvPicPr>
            <a:picLocks noGrp="1" noChangeAspect="1"/>
          </p:cNvPicPr>
          <p:nvPr>
            <p:ph idx="1"/>
          </p:nvPr>
        </p:nvPicPr>
        <p:blipFill>
          <a:blip r:embed="rId3"/>
          <a:stretch>
            <a:fillRect/>
          </a:stretch>
        </p:blipFill>
        <p:spPr>
          <a:xfrm>
            <a:off x="1187624" y="1772816"/>
            <a:ext cx="6305550" cy="2333625"/>
          </a:xfrm>
          <a:prstGeom prst="rect">
            <a:avLst/>
          </a:prstGeom>
          <a:ln>
            <a:solidFill>
              <a:schemeClr val="tx1"/>
            </a:solidFill>
          </a:ln>
        </p:spPr>
      </p:pic>
      <p:graphicFrame>
        <p:nvGraphicFramePr>
          <p:cNvPr id="6" name="表格 5"/>
          <p:cNvGraphicFramePr>
            <a:graphicFrameLocks noGrp="1"/>
          </p:cNvGraphicFramePr>
          <p:nvPr>
            <p:extLst>
              <p:ext uri="{D42A27DB-BD31-4B8C-83A1-F6EECF244321}">
                <p14:modId xmlns:p14="http://schemas.microsoft.com/office/powerpoint/2010/main" val="2619155504"/>
              </p:ext>
            </p:extLst>
          </p:nvPr>
        </p:nvGraphicFramePr>
        <p:xfrm>
          <a:off x="761999" y="4961648"/>
          <a:ext cx="7696201" cy="1112520"/>
        </p:xfrm>
        <a:graphic>
          <a:graphicData uri="http://schemas.openxmlformats.org/drawingml/2006/table">
            <a:tbl>
              <a:tblPr firstRow="1" bandRow="1">
                <a:tableStyleId>{5940675A-B579-460E-94D1-54222C63F5DA}</a:tableStyleId>
              </a:tblPr>
              <a:tblGrid>
                <a:gridCol w="1109697">
                  <a:extLst>
                    <a:ext uri="{9D8B030D-6E8A-4147-A177-3AD203B41FA5}">
                      <a16:colId xmlns:a16="http://schemas.microsoft.com/office/drawing/2014/main" val="2372860475"/>
                    </a:ext>
                  </a:extLst>
                </a:gridCol>
                <a:gridCol w="823313">
                  <a:extLst>
                    <a:ext uri="{9D8B030D-6E8A-4147-A177-3AD203B41FA5}">
                      <a16:colId xmlns:a16="http://schemas.microsoft.com/office/drawing/2014/main" val="4129648969"/>
                    </a:ext>
                  </a:extLst>
                </a:gridCol>
                <a:gridCol w="823313">
                  <a:extLst>
                    <a:ext uri="{9D8B030D-6E8A-4147-A177-3AD203B41FA5}">
                      <a16:colId xmlns:a16="http://schemas.microsoft.com/office/drawing/2014/main" val="3376362915"/>
                    </a:ext>
                  </a:extLst>
                </a:gridCol>
                <a:gridCol w="823313">
                  <a:extLst>
                    <a:ext uri="{9D8B030D-6E8A-4147-A177-3AD203B41FA5}">
                      <a16:colId xmlns:a16="http://schemas.microsoft.com/office/drawing/2014/main" val="1688386075"/>
                    </a:ext>
                  </a:extLst>
                </a:gridCol>
                <a:gridCol w="823313">
                  <a:extLst>
                    <a:ext uri="{9D8B030D-6E8A-4147-A177-3AD203B41FA5}">
                      <a16:colId xmlns:a16="http://schemas.microsoft.com/office/drawing/2014/main" val="2083933347"/>
                    </a:ext>
                  </a:extLst>
                </a:gridCol>
                <a:gridCol w="823313">
                  <a:extLst>
                    <a:ext uri="{9D8B030D-6E8A-4147-A177-3AD203B41FA5}">
                      <a16:colId xmlns:a16="http://schemas.microsoft.com/office/drawing/2014/main" val="2538719361"/>
                    </a:ext>
                  </a:extLst>
                </a:gridCol>
                <a:gridCol w="823313">
                  <a:extLst>
                    <a:ext uri="{9D8B030D-6E8A-4147-A177-3AD203B41FA5}">
                      <a16:colId xmlns:a16="http://schemas.microsoft.com/office/drawing/2014/main" val="1189347077"/>
                    </a:ext>
                  </a:extLst>
                </a:gridCol>
                <a:gridCol w="823313">
                  <a:extLst>
                    <a:ext uri="{9D8B030D-6E8A-4147-A177-3AD203B41FA5}">
                      <a16:colId xmlns:a16="http://schemas.microsoft.com/office/drawing/2014/main" val="3167711923"/>
                    </a:ext>
                  </a:extLst>
                </a:gridCol>
                <a:gridCol w="823313">
                  <a:extLst>
                    <a:ext uri="{9D8B030D-6E8A-4147-A177-3AD203B41FA5}">
                      <a16:colId xmlns:a16="http://schemas.microsoft.com/office/drawing/2014/main" val="3803349048"/>
                    </a:ext>
                  </a:extLst>
                </a:gridCol>
              </a:tblGrid>
              <a:tr h="370840">
                <a:tc>
                  <a:txBody>
                    <a:bodyPr/>
                    <a:lstStyle/>
                    <a:p>
                      <a:endParaRPr lang="zh-TW" altLang="en-US" dirty="0"/>
                    </a:p>
                  </a:txBody>
                  <a:tcPr>
                    <a:solidFill>
                      <a:schemeClr val="bg2">
                        <a:lumMod val="20000"/>
                        <a:lumOff val="80000"/>
                      </a:schemeClr>
                    </a:solidFill>
                  </a:tcPr>
                </a:tc>
                <a:tc>
                  <a:txBody>
                    <a:bodyPr/>
                    <a:lstStyle/>
                    <a:p>
                      <a:r>
                        <a:rPr lang="en-US" altLang="zh-TW" dirty="0" smtClean="0"/>
                        <a:t>V0</a:t>
                      </a:r>
                      <a:endParaRPr lang="zh-TW" altLang="en-US" dirty="0"/>
                    </a:p>
                  </a:txBody>
                  <a:tcPr>
                    <a:solidFill>
                      <a:schemeClr val="bg2">
                        <a:lumMod val="20000"/>
                        <a:lumOff val="80000"/>
                      </a:schemeClr>
                    </a:solidFill>
                  </a:tcPr>
                </a:tc>
                <a:tc>
                  <a:txBody>
                    <a:bodyPr/>
                    <a:lstStyle/>
                    <a:p>
                      <a:r>
                        <a:rPr lang="en-US" altLang="zh-TW" dirty="0" smtClean="0"/>
                        <a:t>V1</a:t>
                      </a:r>
                      <a:endParaRPr lang="zh-TW" altLang="en-US" dirty="0"/>
                    </a:p>
                  </a:txBody>
                  <a:tcPr>
                    <a:solidFill>
                      <a:schemeClr val="bg2">
                        <a:lumMod val="20000"/>
                        <a:lumOff val="80000"/>
                      </a:schemeClr>
                    </a:solidFill>
                  </a:tcPr>
                </a:tc>
                <a:tc>
                  <a:txBody>
                    <a:bodyPr/>
                    <a:lstStyle/>
                    <a:p>
                      <a:r>
                        <a:rPr lang="en-US" altLang="zh-TW" dirty="0" smtClean="0"/>
                        <a:t>V2</a:t>
                      </a:r>
                      <a:endParaRPr lang="zh-TW" altLang="en-US" dirty="0"/>
                    </a:p>
                  </a:txBody>
                  <a:tcPr>
                    <a:solidFill>
                      <a:schemeClr val="bg2">
                        <a:lumMod val="20000"/>
                        <a:lumOff val="80000"/>
                      </a:schemeClr>
                    </a:solidFill>
                  </a:tcPr>
                </a:tc>
                <a:tc>
                  <a:txBody>
                    <a:bodyPr/>
                    <a:lstStyle/>
                    <a:p>
                      <a:r>
                        <a:rPr lang="en-US" altLang="zh-TW" dirty="0" smtClean="0"/>
                        <a:t>V3</a:t>
                      </a:r>
                      <a:endParaRPr lang="zh-TW" altLang="en-US" dirty="0"/>
                    </a:p>
                  </a:txBody>
                  <a:tcPr>
                    <a:solidFill>
                      <a:schemeClr val="bg2">
                        <a:lumMod val="20000"/>
                        <a:lumOff val="80000"/>
                      </a:schemeClr>
                    </a:solidFill>
                  </a:tcPr>
                </a:tc>
                <a:tc>
                  <a:txBody>
                    <a:bodyPr/>
                    <a:lstStyle/>
                    <a:p>
                      <a:r>
                        <a:rPr lang="en-US" altLang="zh-TW" dirty="0" smtClean="0"/>
                        <a:t>V4</a:t>
                      </a:r>
                      <a:endParaRPr lang="zh-TW" altLang="en-US" dirty="0"/>
                    </a:p>
                  </a:txBody>
                  <a:tcPr>
                    <a:solidFill>
                      <a:schemeClr val="bg2">
                        <a:lumMod val="20000"/>
                        <a:lumOff val="80000"/>
                      </a:schemeClr>
                    </a:solidFill>
                  </a:tcPr>
                </a:tc>
                <a:tc>
                  <a:txBody>
                    <a:bodyPr/>
                    <a:lstStyle/>
                    <a:p>
                      <a:r>
                        <a:rPr lang="en-US" altLang="zh-TW" dirty="0" smtClean="0"/>
                        <a:t>V5</a:t>
                      </a:r>
                      <a:endParaRPr lang="zh-TW" altLang="en-US" dirty="0"/>
                    </a:p>
                  </a:txBody>
                  <a:tcPr>
                    <a:solidFill>
                      <a:schemeClr val="bg2">
                        <a:lumMod val="20000"/>
                        <a:lumOff val="80000"/>
                      </a:schemeClr>
                    </a:solidFill>
                  </a:tcPr>
                </a:tc>
                <a:tc>
                  <a:txBody>
                    <a:bodyPr/>
                    <a:lstStyle/>
                    <a:p>
                      <a:r>
                        <a:rPr lang="en-US" altLang="zh-TW" dirty="0" smtClean="0"/>
                        <a:t>V6</a:t>
                      </a:r>
                      <a:endParaRPr lang="zh-TW" altLang="en-US" dirty="0"/>
                    </a:p>
                  </a:txBody>
                  <a:tcPr>
                    <a:solidFill>
                      <a:schemeClr val="bg2">
                        <a:lumMod val="20000"/>
                        <a:lumOff val="80000"/>
                      </a:schemeClr>
                    </a:solidFill>
                  </a:tcPr>
                </a:tc>
                <a:tc>
                  <a:txBody>
                    <a:bodyPr/>
                    <a:lstStyle/>
                    <a:p>
                      <a:r>
                        <a:rPr lang="en-US" altLang="zh-TW" dirty="0" smtClean="0"/>
                        <a:t>V7</a:t>
                      </a:r>
                      <a:endParaRPr lang="zh-TW" altLang="en-US" dirty="0"/>
                    </a:p>
                  </a:txBody>
                  <a:tcPr>
                    <a:solidFill>
                      <a:schemeClr val="bg2">
                        <a:lumMod val="20000"/>
                        <a:lumOff val="80000"/>
                      </a:schemeClr>
                    </a:solidFill>
                  </a:tcPr>
                </a:tc>
                <a:extLst>
                  <a:ext uri="{0D108BD9-81ED-4DB2-BD59-A6C34878D82A}">
                    <a16:rowId xmlns:a16="http://schemas.microsoft.com/office/drawing/2014/main" val="2281308180"/>
                  </a:ext>
                </a:extLst>
              </a:tr>
              <a:tr h="370840">
                <a:tc>
                  <a:txBody>
                    <a:bodyPr/>
                    <a:lstStyle/>
                    <a:p>
                      <a:r>
                        <a:rPr lang="en-US" altLang="zh-TW" dirty="0" smtClean="0"/>
                        <a:t>value</a:t>
                      </a:r>
                      <a:endParaRPr lang="zh-TW" altLang="en-US" dirty="0"/>
                    </a:p>
                  </a:txBody>
                  <a:tcPr/>
                </a:tc>
                <a:tc>
                  <a:txBody>
                    <a:bodyPr/>
                    <a:lstStyle/>
                    <a:p>
                      <a:r>
                        <a:rPr lang="en-US" altLang="zh-TW" dirty="0" smtClean="0"/>
                        <a:t>0</a:t>
                      </a:r>
                      <a:endParaRPr lang="zh-TW" altLang="en-US" dirty="0"/>
                    </a:p>
                  </a:txBody>
                  <a:tcPr/>
                </a:tc>
                <a:tc>
                  <a:txBody>
                    <a:bodyPr/>
                    <a:lstStyle/>
                    <a:p>
                      <a:r>
                        <a:rPr lang="en-US" altLang="zh-TW" dirty="0" smtClean="0"/>
                        <a:t>600</a:t>
                      </a:r>
                      <a:endParaRPr lang="zh-TW" altLang="en-US" dirty="0"/>
                    </a:p>
                  </a:txBody>
                  <a:tcPr/>
                </a:tc>
                <a:tc>
                  <a:txBody>
                    <a:bodyPr/>
                    <a:lstStyle/>
                    <a:p>
                      <a:r>
                        <a:rPr lang="en-US" altLang="zh-TW" dirty="0" smtClean="0"/>
                        <a:t>1100</a:t>
                      </a:r>
                      <a:endParaRPr lang="zh-TW" altLang="en-US" dirty="0"/>
                    </a:p>
                  </a:txBody>
                  <a:tcPr/>
                </a:tc>
                <a:tc>
                  <a:txBody>
                    <a:bodyPr/>
                    <a:lstStyle/>
                    <a:p>
                      <a:r>
                        <a:rPr lang="en-US" altLang="zh-TW" dirty="0" smtClean="0"/>
                        <a:t>1500</a:t>
                      </a:r>
                      <a:endParaRPr lang="zh-TW" altLang="en-US" dirty="0"/>
                    </a:p>
                  </a:txBody>
                  <a:tcPr/>
                </a:tc>
                <a:tc>
                  <a:txBody>
                    <a:bodyPr/>
                    <a:lstStyle/>
                    <a:p>
                      <a:r>
                        <a:rPr lang="en-US" altLang="zh-TW" dirty="0" smtClean="0"/>
                        <a:t>1800</a:t>
                      </a:r>
                      <a:endParaRPr lang="zh-TW" altLang="en-US" dirty="0"/>
                    </a:p>
                  </a:txBody>
                  <a:tcPr/>
                </a:tc>
                <a:tc>
                  <a:txBody>
                    <a:bodyPr/>
                    <a:lstStyle/>
                    <a:p>
                      <a:r>
                        <a:rPr lang="en-US" altLang="zh-TW" dirty="0" smtClean="0"/>
                        <a:t>2000</a:t>
                      </a:r>
                      <a:endParaRPr lang="zh-TW" altLang="en-US" dirty="0"/>
                    </a:p>
                  </a:txBody>
                  <a:tcPr/>
                </a:tc>
                <a:tc>
                  <a:txBody>
                    <a:bodyPr/>
                    <a:lstStyle/>
                    <a:p>
                      <a:r>
                        <a:rPr lang="en-US" altLang="zh-TW" dirty="0" smtClean="0"/>
                        <a:t>2100</a:t>
                      </a:r>
                      <a:endParaRPr lang="zh-TW" altLang="en-US" dirty="0"/>
                    </a:p>
                  </a:txBody>
                  <a:tcPr/>
                </a:tc>
                <a:tc>
                  <a:txBody>
                    <a:bodyPr/>
                    <a:lstStyle/>
                    <a:p>
                      <a:r>
                        <a:rPr lang="en-US" altLang="zh-TW" dirty="0" smtClean="0"/>
                        <a:t>2150</a:t>
                      </a:r>
                      <a:endParaRPr lang="zh-TW" altLang="en-US" dirty="0"/>
                    </a:p>
                  </a:txBody>
                  <a:tcPr/>
                </a:tc>
                <a:extLst>
                  <a:ext uri="{0D108BD9-81ED-4DB2-BD59-A6C34878D82A}">
                    <a16:rowId xmlns:a16="http://schemas.microsoft.com/office/drawing/2014/main" val="3768691643"/>
                  </a:ext>
                </a:extLst>
              </a:tr>
              <a:tr h="370840">
                <a:tc>
                  <a:txBody>
                    <a:bodyPr/>
                    <a:lstStyle/>
                    <a:p>
                      <a:r>
                        <a:rPr lang="en-US" altLang="zh-TW" dirty="0" smtClean="0"/>
                        <a:t>frequency</a:t>
                      </a:r>
                      <a:endParaRPr lang="zh-TW" altLang="en-US" dirty="0"/>
                    </a:p>
                  </a:txBody>
                  <a:tcPr/>
                </a:tc>
                <a:tc>
                  <a:txBody>
                    <a:bodyPr/>
                    <a:lstStyle/>
                    <a:p>
                      <a:r>
                        <a:rPr lang="en-US" altLang="zh-TW" dirty="0" smtClean="0"/>
                        <a:t>30s</a:t>
                      </a:r>
                      <a:endParaRPr lang="zh-TW" altLang="en-US" dirty="0"/>
                    </a:p>
                  </a:txBody>
                  <a:tcPr/>
                </a:tc>
                <a:tc>
                  <a:txBody>
                    <a:bodyPr/>
                    <a:lstStyle/>
                    <a:p>
                      <a:r>
                        <a:rPr lang="en-US" altLang="zh-TW" dirty="0" smtClean="0"/>
                        <a:t>20s</a:t>
                      </a:r>
                      <a:endParaRPr lang="zh-TW" altLang="en-US" dirty="0"/>
                    </a:p>
                  </a:txBody>
                  <a:tcPr/>
                </a:tc>
                <a:tc>
                  <a:txBody>
                    <a:bodyPr/>
                    <a:lstStyle/>
                    <a:p>
                      <a:r>
                        <a:rPr lang="en-US" altLang="zh-TW" dirty="0" smtClean="0"/>
                        <a:t>10s</a:t>
                      </a:r>
                      <a:endParaRPr lang="zh-TW" altLang="en-US" dirty="0"/>
                    </a:p>
                  </a:txBody>
                  <a:tcPr/>
                </a:tc>
                <a:tc>
                  <a:txBody>
                    <a:bodyPr/>
                    <a:lstStyle/>
                    <a:p>
                      <a:r>
                        <a:rPr lang="en-US" altLang="zh-TW" dirty="0" smtClean="0"/>
                        <a:t>5s</a:t>
                      </a:r>
                      <a:endParaRPr lang="zh-TW" altLang="en-US" dirty="0"/>
                    </a:p>
                  </a:txBody>
                  <a:tcPr/>
                </a:tc>
                <a:tc>
                  <a:txBody>
                    <a:bodyPr/>
                    <a:lstStyle/>
                    <a:p>
                      <a:r>
                        <a:rPr lang="en-US" altLang="zh-TW" dirty="0" smtClean="0"/>
                        <a:t>4s</a:t>
                      </a:r>
                      <a:endParaRPr lang="zh-TW" altLang="en-US" dirty="0"/>
                    </a:p>
                  </a:txBody>
                  <a:tcPr/>
                </a:tc>
                <a:tc>
                  <a:txBody>
                    <a:bodyPr/>
                    <a:lstStyle/>
                    <a:p>
                      <a:r>
                        <a:rPr lang="en-US" altLang="zh-TW" dirty="0" smtClean="0"/>
                        <a:t>3s</a:t>
                      </a:r>
                      <a:endParaRPr lang="zh-TW" altLang="en-US" dirty="0"/>
                    </a:p>
                  </a:txBody>
                  <a:tcPr/>
                </a:tc>
                <a:tc>
                  <a:txBody>
                    <a:bodyPr/>
                    <a:lstStyle/>
                    <a:p>
                      <a:r>
                        <a:rPr lang="en-US" altLang="zh-TW" dirty="0" smtClean="0"/>
                        <a:t>2s</a:t>
                      </a:r>
                      <a:endParaRPr lang="zh-TW" altLang="en-US" dirty="0"/>
                    </a:p>
                  </a:txBody>
                  <a:tcPr/>
                </a:tc>
                <a:tc>
                  <a:txBody>
                    <a:bodyPr/>
                    <a:lstStyle/>
                    <a:p>
                      <a:r>
                        <a:rPr lang="en-US" altLang="zh-TW" dirty="0" smtClean="0"/>
                        <a:t>1s</a:t>
                      </a:r>
                      <a:endParaRPr lang="zh-TW" altLang="en-US" dirty="0"/>
                    </a:p>
                  </a:txBody>
                  <a:tcPr/>
                </a:tc>
                <a:extLst>
                  <a:ext uri="{0D108BD9-81ED-4DB2-BD59-A6C34878D82A}">
                    <a16:rowId xmlns:a16="http://schemas.microsoft.com/office/drawing/2014/main" val="2728898666"/>
                  </a:ext>
                </a:extLst>
              </a:tr>
            </a:tbl>
          </a:graphicData>
        </a:graphic>
      </p:graphicFrame>
    </p:spTree>
    <p:extLst>
      <p:ext uri="{BB962C8B-B14F-4D97-AF65-F5344CB8AC3E}">
        <p14:creationId xmlns:p14="http://schemas.microsoft.com/office/powerpoint/2010/main" val="2850191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Balance Decision component</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9</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200" dirty="0" smtClean="0"/>
              <a:t>The heaviest overloaded controller judgment</a:t>
            </a:r>
            <a:endParaRPr lang="en-US" altLang="zh-TW" sz="1700" dirty="0"/>
          </a:p>
          <a:p>
            <a:endParaRPr lang="en-US" altLang="zh-TW" sz="2200" dirty="0" smtClean="0"/>
          </a:p>
          <a:p>
            <a:r>
              <a:rPr lang="en-US" altLang="zh-TW" sz="2200" dirty="0" smtClean="0"/>
              <a:t>Switch selection</a:t>
            </a:r>
          </a:p>
          <a:p>
            <a:pPr marL="0" indent="0">
              <a:buNone/>
            </a:pPr>
            <a:endParaRPr lang="en-US" altLang="zh-TW" sz="2200" dirty="0" smtClean="0"/>
          </a:p>
          <a:p>
            <a:r>
              <a:rPr lang="en-US" altLang="zh-TW" sz="2200" dirty="0" smtClean="0"/>
              <a:t>Target </a:t>
            </a:r>
            <a:r>
              <a:rPr lang="en-US" altLang="zh-TW" sz="2200" dirty="0"/>
              <a:t>controller selection</a:t>
            </a:r>
            <a:endParaRPr lang="en-US" altLang="zh-TW" sz="2200" dirty="0" smtClean="0"/>
          </a:p>
        </p:txBody>
      </p:sp>
    </p:spTree>
    <p:extLst>
      <p:ext uri="{BB962C8B-B14F-4D97-AF65-F5344CB8AC3E}">
        <p14:creationId xmlns:p14="http://schemas.microsoft.com/office/powerpoint/2010/main" val="2494242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自訂 1">
      <a:majorFont>
        <a:latin typeface="Cambria"/>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84421</TotalTime>
  <Words>1677</Words>
  <Application>Microsoft Office PowerPoint</Application>
  <PresentationFormat>如螢幕大小 (4:3)</PresentationFormat>
  <Paragraphs>300</Paragraphs>
  <Slides>19</Slides>
  <Notes>19</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19</vt:i4>
      </vt:variant>
    </vt:vector>
  </HeadingPairs>
  <TitlesOfParts>
    <vt:vector size="28" baseType="lpstr">
      <vt:lpstr>新細明體</vt:lpstr>
      <vt:lpstr>標楷體</vt:lpstr>
      <vt:lpstr>Arial</vt:lpstr>
      <vt:lpstr>Arial Black</vt:lpstr>
      <vt:lpstr>Cambria</vt:lpstr>
      <vt:lpstr>Cambria Math</vt:lpstr>
      <vt:lpstr>Times New Roman</vt:lpstr>
      <vt:lpstr>Wingdings</vt:lpstr>
      <vt:lpstr>Studio</vt:lpstr>
      <vt:lpstr>A Load Balancing Mechanism for multiple SDN Controllers based on Load Informing Strategy</vt:lpstr>
      <vt:lpstr>Introduction</vt:lpstr>
      <vt:lpstr>Introduction</vt:lpstr>
      <vt:lpstr>Introduction</vt:lpstr>
      <vt:lpstr>ARCHITECTURE</vt:lpstr>
      <vt:lpstr>Load Measurement component</vt:lpstr>
      <vt:lpstr>Load Informing component</vt:lpstr>
      <vt:lpstr>Load Informing component</vt:lpstr>
      <vt:lpstr>Balance Decision component</vt:lpstr>
      <vt:lpstr>Balance Decision component</vt:lpstr>
      <vt:lpstr>Balance Decision component</vt:lpstr>
      <vt:lpstr>Balance Decision component</vt:lpstr>
      <vt:lpstr>Balance Decision component</vt:lpstr>
      <vt:lpstr>Switch migration component</vt:lpstr>
      <vt:lpstr>EVALUATION</vt:lpstr>
      <vt:lpstr>EVALUATION A</vt:lpstr>
      <vt:lpstr>EVALUATION A</vt:lpstr>
      <vt:lpstr>EVALUATION B</vt:lpstr>
      <vt:lpstr>EVALUATION B</vt:lpstr>
    </vt:vector>
  </TitlesOfParts>
  <Company>mediahome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Thesis_ECDS</dc:title>
  <dc:creator>MinYuanTsai</dc:creator>
  <cp:lastModifiedBy>chriske</cp:lastModifiedBy>
  <cp:revision>3170</cp:revision>
  <cp:lastPrinted>2013-07-22T14:09:02Z</cp:lastPrinted>
  <dcterms:created xsi:type="dcterms:W3CDTF">2004-07-16T19:12:18Z</dcterms:created>
  <dcterms:modified xsi:type="dcterms:W3CDTF">2016-12-07T01:43:01Z</dcterms:modified>
</cp:coreProperties>
</file>